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9.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3.xml" ContentType="application/vnd.openxmlformats-officedocument.presentationml.notesSlide+xml"/>
  <Override PartName="/ppt/embeddings/oleObject16.bin" ContentType="application/vnd.openxmlformats-officedocument.oleObject"/>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2" r:id="rId3"/>
    <p:sldId id="282" r:id="rId4"/>
    <p:sldId id="283" r:id="rId5"/>
    <p:sldId id="301" r:id="rId6"/>
    <p:sldId id="273" r:id="rId7"/>
    <p:sldId id="274" r:id="rId8"/>
    <p:sldId id="284" r:id="rId9"/>
    <p:sldId id="275" r:id="rId10"/>
    <p:sldId id="276" r:id="rId11"/>
    <p:sldId id="277" r:id="rId12"/>
    <p:sldId id="285" r:id="rId13"/>
    <p:sldId id="286" r:id="rId14"/>
    <p:sldId id="259" r:id="rId15"/>
    <p:sldId id="260" r:id="rId16"/>
    <p:sldId id="289" r:id="rId17"/>
    <p:sldId id="279" r:id="rId18"/>
    <p:sldId id="298" r:id="rId19"/>
    <p:sldId id="287" r:id="rId20"/>
    <p:sldId id="306" r:id="rId21"/>
    <p:sldId id="280" r:id="rId22"/>
    <p:sldId id="304" r:id="rId23"/>
    <p:sldId id="303" r:id="rId24"/>
    <p:sldId id="263" r:id="rId25"/>
    <p:sldId id="264" r:id="rId26"/>
    <p:sldId id="265" r:id="rId27"/>
    <p:sldId id="281" r:id="rId28"/>
    <p:sldId id="288" r:id="rId29"/>
    <p:sldId id="271" r:id="rId30"/>
    <p:sldId id="305" r:id="rId31"/>
    <p:sldId id="295" r:id="rId32"/>
    <p:sldId id="308" r:id="rId33"/>
    <p:sldId id="309" r:id="rId34"/>
    <p:sldId id="30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2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0E6EB-86AD-9342-9F17-E808D90C25AF}" type="datetimeFigureOut">
              <a:rPr lang="en-US" smtClean="0"/>
              <a:t>6/10/13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DC3C8-99ED-C64D-BCE7-03004F8F4C5A}" type="slidenum">
              <a:rPr lang="en-US" smtClean="0"/>
              <a:t>‹#›</a:t>
            </a:fld>
            <a:endParaRPr lang="en-US"/>
          </a:p>
        </p:txBody>
      </p:sp>
    </p:spTree>
    <p:extLst>
      <p:ext uri="{BB962C8B-B14F-4D97-AF65-F5344CB8AC3E}">
        <p14:creationId xmlns:p14="http://schemas.microsoft.com/office/powerpoint/2010/main" val="1122162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98FF8-310C-1648-86E8-5B9A452EDCF0}" type="slidenum">
              <a:rPr lang="en-US"/>
              <a:pPr/>
              <a:t>6</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r>
              <a:rPr lang="en-US"/>
              <a:t>Let us first consider a </a:t>
            </a:r>
            <a:r>
              <a:rPr lang="ja-JP" altLang="en-US">
                <a:latin typeface="Arial"/>
              </a:rPr>
              <a:t>“</a:t>
            </a:r>
            <a:r>
              <a:rPr lang="en-US"/>
              <a:t>classical</a:t>
            </a:r>
            <a:r>
              <a:rPr lang="ja-JP" altLang="en-US">
                <a:latin typeface="Arial"/>
              </a:rPr>
              <a:t>”</a:t>
            </a:r>
            <a:r>
              <a:rPr lang="en-US"/>
              <a:t> impurity: a bead of mass m on a string attached to two solid walls. How does the bead perturb the oscillation of the string?</a:t>
            </a:r>
          </a:p>
          <a:p>
            <a:r>
              <a:rPr lang="en-US"/>
              <a:t>Increase gradually the mass. What happens? String oscillation deformed, frequency decreases (more intertia). When m-&gt;0, no effect.</a:t>
            </a:r>
          </a:p>
          <a:p>
            <a:r>
              <a:rPr lang="en-US"/>
              <a:t>If you think about this problem, it is really a wave-mechanical problem. In quantum mechanics this would correspond to an electron in a potential well scattering on an additional potential scatterer.</a:t>
            </a:r>
          </a:p>
          <a:p>
            <a:r>
              <a:rPr lang="en-US"/>
              <a:t>The result remains the same: if small potential scattering, no effect.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EDC6F-AC89-1D4B-AFBB-C6885A3D5342}" type="slidenum">
              <a:rPr lang="en-US"/>
              <a:pPr/>
              <a:t>21</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65F15A-6725-0142-B48F-0ED658BE3B9A}" type="slidenum">
              <a:rPr lang="en-US"/>
              <a:pPr>
                <a:defRPr/>
              </a:pPr>
              <a:t>22</a:t>
            </a:fld>
            <a:endParaRPr lang="en-US"/>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p:txBody>
          <a:bodyPr/>
          <a:lstStyle/>
          <a:p>
            <a:pPr eaLnBrk="1" hangingPunct="1">
              <a:defRPr/>
            </a:pPr>
            <a:r>
              <a:rPr lang="en-US" smtClean="0">
                <a:cs typeface="+mn-cs"/>
              </a:rPr>
              <a:t>Zato NRG deluje. Posebna lastnost modelov kvantnih necistoc.</a:t>
            </a:r>
          </a:p>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36D11C-48D4-A344-8663-66766004D856}" type="slidenum">
              <a:rPr lang="en-US"/>
              <a:pPr>
                <a:defRPr/>
              </a:pPr>
              <a:t>24</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1BE15-7F7A-5148-8463-480C58892DF7}" type="slidenum">
              <a:rPr lang="en-US"/>
              <a:pPr/>
              <a:t>27</a:t>
            </a:fld>
            <a:endParaRPr lang="en-US"/>
          </a:p>
        </p:txBody>
      </p:sp>
      <p:sp>
        <p:nvSpPr>
          <p:cNvPr id="286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23" name="Rectangle 3"/>
          <p:cNvSpPr>
            <a:spLocks noGrp="1" noChangeArrowheads="1"/>
          </p:cNvSpPr>
          <p:nvPr>
            <p:ph type="body" idx="1"/>
          </p:nvPr>
        </p:nvSpPr>
        <p:spPr/>
        <p:txBody>
          <a:bodyPr/>
          <a:lstStyle/>
          <a:p>
            <a:r>
              <a:rPr lang="en-US"/>
              <a:t>In particular, it has been possible to produce spectral functions with high resolution even at higher energies, thus even the Hubbard peaks can be described adequately.</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E55D7-FE61-C54E-A4CB-7EAC4D0EA2C4}" type="slidenum">
              <a:rPr lang="en-US"/>
              <a:pPr/>
              <a:t>31</a:t>
            </a:fld>
            <a:endParaRPr lang="en-US"/>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r>
              <a:rPr lang="en-US"/>
              <a:t>postprocessing: z averaging, etc.</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BA77A-9C57-134F-AD06-F3B58CAC4B45}" type="slidenum">
              <a:rPr lang="en-US"/>
              <a:pPr/>
              <a:t>7</a:t>
            </a:fld>
            <a:endParaRPr lang="en-US"/>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0579" name="Rectangle 3"/>
          <p:cNvSpPr>
            <a:spLocks noGrp="1" noChangeArrowheads="1"/>
          </p:cNvSpPr>
          <p:nvPr>
            <p:ph type="body" idx="1"/>
          </p:nvPr>
        </p:nvSpPr>
        <p:spPr/>
        <p:txBody>
          <a:bodyPr/>
          <a:lstStyle/>
          <a:p>
            <a:r>
              <a:rPr lang="en-US"/>
              <a:t>Now let us have many electrons (number controller by the chemical potential mu), exchange scattering instead of potential scattering. In order words, quantum mechanical spin S couples with the spin-density of electrons</a:t>
            </a:r>
          </a:p>
          <a:p>
            <a:r>
              <a:rPr lang="en-US"/>
              <a:t>at its position via exchange coupling. What we thereby obtain is called the Kondo model.</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1B59C-8F4B-DA4B-914F-B99BE468DC4A}" type="slidenum">
              <a:rPr lang="en-US"/>
              <a:pPr/>
              <a:t>9</a:t>
            </a:fld>
            <a:endParaRPr lang="en-US"/>
          </a:p>
        </p:txBody>
      </p:sp>
      <p:sp>
        <p:nvSpPr>
          <p:cNvPr id="28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r>
              <a:rPr lang="en-US"/>
              <a:t>To characterized the system, consider the impurity magnetization. Defined as the contribution to the total system magnetization! Common procedure for impurity models! Multiply by the concentration to obtain the final results (in the dilute limit!).</a:t>
            </a:r>
          </a:p>
          <a:p>
            <a:r>
              <a:rPr lang="en-US"/>
              <a:t>Zero order result: Curie-law behavior of a free impurity.</a:t>
            </a:r>
          </a:p>
          <a:p>
            <a:r>
              <a:rPr lang="en-US"/>
              <a:t>First order correction: linear term, as in </a:t>
            </a:r>
            <a:r>
              <a:rPr lang="ja-JP" altLang="en-US">
                <a:latin typeface="Arial"/>
              </a:rPr>
              <a:t>“</a:t>
            </a:r>
            <a:r>
              <a:rPr lang="en-US"/>
              <a:t>classical</a:t>
            </a:r>
            <a:r>
              <a:rPr lang="ja-JP" altLang="en-US">
                <a:latin typeface="Arial"/>
              </a:rPr>
              <a:t>”</a:t>
            </a:r>
            <a:r>
              <a:rPr lang="en-US"/>
              <a:t> impurity where the frequecy is a linear function of the bead mass.</a:t>
            </a:r>
          </a:p>
          <a:p>
            <a:r>
              <a:rPr lang="en-US"/>
              <a:t>Second order correction: logarithmic prefactor! The result diverges at low temperature!</a:t>
            </a:r>
          </a:p>
          <a:p>
            <a:r>
              <a:rPr lang="en-US"/>
              <a:t>Adding further terms does not help; the divergence remains.</a:t>
            </a:r>
          </a:p>
          <a:p>
            <a:r>
              <a:rPr lang="en-US"/>
              <a:t>Something interesting must happen on the scale of T_K.</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14415-F182-FB42-A175-8F5AD59EB127}" type="slidenum">
              <a:rPr lang="en-US"/>
              <a:pPr/>
              <a:t>10</a:t>
            </a:fld>
            <a:endParaRPr lang="en-US"/>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2627" name="Rectangle 3"/>
          <p:cNvSpPr>
            <a:spLocks noGrp="1" noChangeArrowheads="1"/>
          </p:cNvSpPr>
          <p:nvPr>
            <p:ph type="body" idx="1"/>
          </p:nvPr>
        </p:nvSpPr>
        <p:spPr/>
        <p:txBody>
          <a:bodyPr/>
          <a:lstStyle/>
          <a:p>
            <a:r>
              <a:rPr lang="en-US"/>
              <a:t>This is what really happens (result of numerical calculations):</a:t>
            </a:r>
          </a:p>
          <a:p>
            <a:pPr>
              <a:buFontTx/>
              <a:buChar char="-"/>
            </a:pPr>
            <a:r>
              <a:rPr lang="en-US"/>
              <a:t>linear reduction at high temperatures (first term), further temperature-dependent reduction at lower energy scales, until there is a cross-over on the scale of T_K to a regime with no effective magnetic moment.</a:t>
            </a:r>
          </a:p>
          <a:p>
            <a:pPr>
              <a:buFontTx/>
              <a:buChar char="-"/>
            </a:pPr>
            <a:r>
              <a:rPr lang="en-US"/>
              <a:t>Described as screening of the impurity magnetic moment.</a:t>
            </a:r>
          </a:p>
          <a:p>
            <a:pPr>
              <a:buFontTx/>
              <a:buChar char="-"/>
            </a:pPr>
            <a:r>
              <a:rPr lang="en-US"/>
              <a:t>Mirrored also in the impurity entropy, which is reduced to zero. Below T_K, the impurity becomes a static potential scatterer for all practical purposes.</a:t>
            </a:r>
          </a:p>
          <a:p>
            <a:pPr>
              <a:buFontTx/>
              <a:buChar cha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C2AF2-0793-F949-8D6F-6A5FB39AA3F8}" type="slidenum">
              <a:rPr lang="en-US"/>
              <a:pPr/>
              <a:t>11</a:t>
            </a:fld>
            <a:endParaRPr lang="en-US"/>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r>
              <a:rPr lang="en-US"/>
              <a:t>Physical picture has an analogy in particle physics, namely something similar can be found in the quark physics.</a:t>
            </a:r>
          </a:p>
          <a:p>
            <a:r>
              <a:rPr lang="en-US"/>
              <a:t>On high energy (temperature) scales, the impurity is free. Perturbation theory works.</a:t>
            </a:r>
          </a:p>
          <a:p>
            <a:r>
              <a:rPr lang="en-US"/>
              <a:t>On low energy (temperature) scales, the conduction band electrons form a singlet bound state with the impurity spin. Different theoretical description required.</a:t>
            </a:r>
          </a:p>
          <a:p>
            <a:endParaRPr lang="en-US"/>
          </a:p>
          <a:p>
            <a:r>
              <a:rPr lang="en-US"/>
              <a:t>Lambda_QCD=150MeV. Dimensional transmutation. Conformal symmetry of the classical theory is broken.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21ACAA-B412-9A4C-8C5E-5DA57876D915}" type="slidenum">
              <a:rPr lang="en-US"/>
              <a:pPr>
                <a:defRPr/>
              </a:pPr>
              <a:t>15</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1541C-753B-D24E-ACC9-4D22C3C45C7F}" type="slidenum">
              <a:rPr lang="en-US"/>
              <a:pPr/>
              <a:t>16</a:t>
            </a:fld>
            <a:endParaRPr lang="en-US"/>
          </a:p>
        </p:txBody>
      </p:sp>
      <p:sp>
        <p:nvSpPr>
          <p:cNvPr id="234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CBFB6-CB38-6A4F-985B-5B9A129C5740}" type="slidenum">
              <a:rPr lang="en-US"/>
              <a:pPr/>
              <a:t>17</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p:txBody>
          <a:bodyPr/>
          <a:lstStyle/>
          <a:p>
            <a:r>
              <a:rPr lang="sl-SI" b="1"/>
              <a:t>Ker teorija motenj odpove, se moramo naloge lotiti z močnejšimi orodji.</a:t>
            </a:r>
          </a:p>
          <a:p>
            <a:r>
              <a:rPr lang="sl-SI"/>
              <a:t>RG: pristop k obravnavi problemov, pri katerem se vprašamo, kako se spremeni opis fizikalnega obnašanja, če spremenimo energijsko skalo, pri</a:t>
            </a:r>
          </a:p>
          <a:p>
            <a:r>
              <a:rPr lang="sl-SI"/>
              <a:t>kateri sistem opazujemo. Fizika delcev: energija delcev, ki jih trkamo. Trdna snov: </a:t>
            </a:r>
            <a:r>
              <a:rPr lang="en-US"/>
              <a:t>energija delcev, ki jih streljamo v vzorec, pa tudi </a:t>
            </a:r>
            <a:r>
              <a:rPr lang="sl-SI"/>
              <a:t>temperatura.</a:t>
            </a:r>
            <a:endParaRPr lang="en-US"/>
          </a:p>
          <a:p>
            <a:r>
              <a:rPr lang="en-US"/>
              <a:t>Obe skali sta priblizno ekvivalentni.</a:t>
            </a:r>
          </a:p>
          <a:p>
            <a:endParaRPr lang="sl-SI"/>
          </a:p>
          <a:p>
            <a:r>
              <a:rPr lang="sl-SI"/>
              <a:t>Ilustrativen primer: </a:t>
            </a:r>
            <a:r>
              <a:rPr lang="sl-SI" b="1"/>
              <a:t>kos magnetne snovi.</a:t>
            </a:r>
          </a:p>
          <a:p>
            <a:r>
              <a:rPr lang="sl-SI"/>
              <a:t>Auger, XPS: 1 keV, obravnavamo vsak atom zase.</a:t>
            </a:r>
          </a:p>
          <a:p>
            <a:r>
              <a:rPr lang="sl-SI"/>
              <a:t>Optična spektroskopija, transportne meritve: 1eV, pozabimo na globoke lupine in upoštevamo samo valenčne elektrone. Globoke lupine upoštevamo s tem, da atom</a:t>
            </a:r>
          </a:p>
          <a:p>
            <a:r>
              <a:rPr lang="sl-SI"/>
              <a:t>obravnavamo kot z elektroni oblečeno jedro, torej ion. To je že RG korak!</a:t>
            </a:r>
          </a:p>
          <a:p>
            <a:r>
              <a:rPr lang="sl-SI"/>
              <a:t>Magnetne vzbuditve (sipanje nevtronov): 100 meV. Kvantni Heisenbergov model.</a:t>
            </a:r>
          </a:p>
          <a:p>
            <a:r>
              <a:rPr lang="sl-SI"/>
              <a:t>Magnetni odziv (magnetna susceptibilnost</a:t>
            </a:r>
            <a:r>
              <a:rPr lang="en-US"/>
              <a:t>, toplotna kapaciteta -- </a:t>
            </a:r>
            <a:r>
              <a:rPr lang="en-US" b="1"/>
              <a:t>temperatura</a:t>
            </a:r>
            <a:r>
              <a:rPr lang="sl-SI"/>
              <a:t>): 1 meV. Opis s klasično teorijo polja, Ginzburg-Landauove enačbe.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DEA64-3930-FA4F-9300-D300E317CA17}" type="slidenum">
              <a:rPr lang="en-US"/>
              <a:pPr/>
              <a:t>18</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7CAE1-0E6A-0F4B-B39A-072D9A815B85}" type="datetimeFigureOut">
              <a:rPr lang="en-US" smtClean="0"/>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380574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CAE1-0E6A-0F4B-B39A-072D9A815B85}" type="datetimeFigureOut">
              <a:rPr lang="en-US" smtClean="0"/>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20434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CAE1-0E6A-0F4B-B39A-072D9A815B85}" type="datetimeFigureOut">
              <a:rPr lang="en-US" smtClean="0"/>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47181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sl-S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sl-SI" smtClean="0"/>
              <a:t>Click to edit Master text styles</a:t>
            </a:r>
          </a:p>
          <a:p>
            <a:pPr lvl="1"/>
            <a:r>
              <a:rPr lang="sl-SI" smtClean="0"/>
              <a:t>Second level</a:t>
            </a:r>
          </a:p>
          <a:p>
            <a:pPr lvl="2"/>
            <a:r>
              <a:rPr lang="sl-SI" smtClean="0"/>
              <a:t>Third level</a:t>
            </a:r>
          </a:p>
          <a:p>
            <a:pPr lvl="3"/>
            <a:r>
              <a:rPr lang="sl-SI" smtClean="0"/>
              <a:t>Fourth level</a:t>
            </a:r>
          </a:p>
          <a:p>
            <a:pPr lvl="4"/>
            <a:r>
              <a:rPr lang="sl-SI"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F9DD75B-970D-1044-8D3C-5D933605E965}" type="slidenum">
              <a:rPr lang="en-US"/>
              <a:pPr>
                <a:defRPr/>
              </a:pPr>
              <a:t>‹#›</a:t>
            </a:fld>
            <a:endParaRPr lang="en-US"/>
          </a:p>
        </p:txBody>
      </p:sp>
    </p:spTree>
    <p:extLst>
      <p:ext uri="{BB962C8B-B14F-4D97-AF65-F5344CB8AC3E}">
        <p14:creationId xmlns:p14="http://schemas.microsoft.com/office/powerpoint/2010/main" val="367516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7CAE1-0E6A-0F4B-B39A-072D9A815B85}" type="datetimeFigureOut">
              <a:rPr lang="en-US" smtClean="0"/>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126605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7CAE1-0E6A-0F4B-B39A-072D9A815B85}" type="datetimeFigureOut">
              <a:rPr lang="en-US" smtClean="0"/>
              <a:t>6/10/13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76116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7CAE1-0E6A-0F4B-B39A-072D9A815B85}" type="datetimeFigureOut">
              <a:rPr lang="en-US" smtClean="0"/>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4762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7CAE1-0E6A-0F4B-B39A-072D9A815B85}" type="datetimeFigureOut">
              <a:rPr lang="en-US" smtClean="0"/>
              <a:t>6/10/13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231038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7CAE1-0E6A-0F4B-B39A-072D9A815B85}" type="datetimeFigureOut">
              <a:rPr lang="en-US" smtClean="0"/>
              <a:t>6/10/13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220686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7CAE1-0E6A-0F4B-B39A-072D9A815B85}" type="datetimeFigureOut">
              <a:rPr lang="en-US" smtClean="0"/>
              <a:t>6/10/13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19451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CAE1-0E6A-0F4B-B39A-072D9A815B85}" type="datetimeFigureOut">
              <a:rPr lang="en-US" smtClean="0"/>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247258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7CAE1-0E6A-0F4B-B39A-072D9A815B85}" type="datetimeFigureOut">
              <a:rPr lang="en-US" smtClean="0"/>
              <a:t>6/10/13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564DC-8538-F24E-8A56-DB4514FE3207}" type="slidenum">
              <a:rPr lang="en-US" smtClean="0"/>
              <a:t>‹#›</a:t>
            </a:fld>
            <a:endParaRPr lang="en-US"/>
          </a:p>
        </p:txBody>
      </p:sp>
    </p:spTree>
    <p:extLst>
      <p:ext uri="{BB962C8B-B14F-4D97-AF65-F5344CB8AC3E}">
        <p14:creationId xmlns:p14="http://schemas.microsoft.com/office/powerpoint/2010/main" val="25738757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7CAE1-0E6A-0F4B-B39A-072D9A815B85}" type="datetimeFigureOut">
              <a:rPr lang="en-US" smtClean="0"/>
              <a:t>6/10/13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564DC-8538-F24E-8A56-DB4514FE3207}" type="slidenum">
              <a:rPr lang="en-US" smtClean="0"/>
              <a:t>‹#›</a:t>
            </a:fld>
            <a:endParaRPr lang="en-US"/>
          </a:p>
        </p:txBody>
      </p:sp>
    </p:spTree>
    <p:extLst>
      <p:ext uri="{BB962C8B-B14F-4D97-AF65-F5344CB8AC3E}">
        <p14:creationId xmlns:p14="http://schemas.microsoft.com/office/powerpoint/2010/main" val="375021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19.emf"/><Relationship Id="rId6" Type="http://schemas.openxmlformats.org/officeDocument/2006/relationships/oleObject" Target="../embeddings/oleObject5.bin"/><Relationship Id="rId7" Type="http://schemas.openxmlformats.org/officeDocument/2006/relationships/image" Target="../media/image20.emf"/><Relationship Id="rId8" Type="http://schemas.openxmlformats.org/officeDocument/2006/relationships/image" Target="../media/image21.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oleObject" Target="../embeddings/oleObject6.bin"/><Relationship Id="rId5" Type="http://schemas.openxmlformats.org/officeDocument/2006/relationships/image" Target="../media/image24.emf"/><Relationship Id="rId6" Type="http://schemas.openxmlformats.org/officeDocument/2006/relationships/oleObject" Target="../embeddings/oleObject7.bin"/><Relationship Id="rId7" Type="http://schemas.openxmlformats.org/officeDocument/2006/relationships/image" Target="../media/image25.emf"/><Relationship Id="rId8" Type="http://schemas.openxmlformats.org/officeDocument/2006/relationships/oleObject" Target="../embeddings/oleObject8.bin"/><Relationship Id="rId9"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oleObject" Target="../embeddings/oleObject9.bin"/><Relationship Id="rId8"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0.bin"/><Relationship Id="rId5" Type="http://schemas.openxmlformats.org/officeDocument/2006/relationships/image" Target="../media/image42.wmf"/><Relationship Id="rId6" Type="http://schemas.openxmlformats.org/officeDocument/2006/relationships/image" Target="../media/image43.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1.bin"/><Relationship Id="rId5" Type="http://schemas.openxmlformats.org/officeDocument/2006/relationships/image" Target="../media/image46.wmf"/><Relationship Id="rId6" Type="http://schemas.openxmlformats.org/officeDocument/2006/relationships/oleObject" Target="../embeddings/oleObject12.bin"/><Relationship Id="rId7" Type="http://schemas.openxmlformats.org/officeDocument/2006/relationships/image" Target="../media/image47.wmf"/><Relationship Id="rId8" Type="http://schemas.openxmlformats.org/officeDocument/2006/relationships/oleObject" Target="../embeddings/oleObject13.bin"/><Relationship Id="rId9" Type="http://schemas.openxmlformats.org/officeDocument/2006/relationships/image" Target="../media/image48.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4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oleObject" Target="../embeddings/oleObject15.bin"/><Relationship Id="rId5" Type="http://schemas.openxmlformats.org/officeDocument/2006/relationships/image" Target="../media/image5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oleObject" Target="../embeddings/oleObject16.bin"/><Relationship Id="rId5" Type="http://schemas.openxmlformats.org/officeDocument/2006/relationships/image" Target="../media/image5.emf"/><Relationship Id="rId6" Type="http://schemas.openxmlformats.org/officeDocument/2006/relationships/image" Target="../media/image6.png"/><Relationship Id="rId7" Type="http://schemas.openxmlformats.org/officeDocument/2006/relationships/image" Target="../media/image54.png"/><Relationship Id="rId8" Type="http://schemas.openxmlformats.org/officeDocument/2006/relationships/image" Target="../media/image55.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2.bin"/><Relationship Id="rId5" Type="http://schemas.openxmlformats.org/officeDocument/2006/relationships/image" Target="../media/image7.emf"/><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bin"/><Relationship Id="rId5" Type="http://schemas.openxmlformats.org/officeDocument/2006/relationships/image" Target="../media/image11.emf"/><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Quantum </a:t>
            </a:r>
            <a:r>
              <a:rPr lang="en-US" sz="3600" dirty="0"/>
              <a:t>impurity problems (QIP</a:t>
            </a:r>
            <a:r>
              <a:rPr lang="en-US" sz="3600" dirty="0" smtClean="0"/>
              <a:t>) and numerical renormalization group (NRG): quick introduction</a:t>
            </a:r>
            <a:endParaRPr lang="en-US" sz="3600" dirty="0"/>
          </a:p>
        </p:txBody>
      </p:sp>
      <p:sp>
        <p:nvSpPr>
          <p:cNvPr id="3" name="Subtitle 2"/>
          <p:cNvSpPr>
            <a:spLocks noGrp="1"/>
          </p:cNvSpPr>
          <p:nvPr>
            <p:ph type="subTitle" idx="1"/>
          </p:nvPr>
        </p:nvSpPr>
        <p:spPr/>
        <p:txBody>
          <a:bodyPr/>
          <a:lstStyle/>
          <a:p>
            <a:r>
              <a:rPr lang="en-US" dirty="0" smtClean="0"/>
              <a:t>Rok </a:t>
            </a:r>
            <a:r>
              <a:rPr lang="en-US" dirty="0" err="1" smtClean="0"/>
              <a:t>Žitko</a:t>
            </a:r>
            <a:endParaRPr lang="en-US" dirty="0" smtClean="0"/>
          </a:p>
          <a:p>
            <a:r>
              <a:rPr lang="en-US" dirty="0" smtClean="0"/>
              <a:t>Institute </a:t>
            </a:r>
            <a:r>
              <a:rPr lang="en-US" dirty="0" err="1" smtClean="0"/>
              <a:t>Jožef</a:t>
            </a:r>
            <a:r>
              <a:rPr lang="en-US" dirty="0" smtClean="0"/>
              <a:t> Stefan</a:t>
            </a:r>
          </a:p>
          <a:p>
            <a:r>
              <a:rPr lang="en-US" dirty="0" smtClean="0"/>
              <a:t>Ljubljana, Slovenia</a:t>
            </a:r>
            <a:endParaRPr lang="en-US" dirty="0"/>
          </a:p>
        </p:txBody>
      </p:sp>
      <p:sp>
        <p:nvSpPr>
          <p:cNvPr id="4" name="TextBox 3"/>
          <p:cNvSpPr txBox="1"/>
          <p:nvPr/>
        </p:nvSpPr>
        <p:spPr>
          <a:xfrm>
            <a:off x="299509" y="6379182"/>
            <a:ext cx="8733673" cy="369332"/>
          </a:xfrm>
          <a:prstGeom prst="rect">
            <a:avLst/>
          </a:prstGeom>
          <a:noFill/>
        </p:spPr>
        <p:txBody>
          <a:bodyPr wrap="square" rtlCol="0">
            <a:spAutoFit/>
          </a:bodyPr>
          <a:lstStyle/>
          <a:p>
            <a:pPr algn="ctr"/>
            <a:r>
              <a:rPr lang="en-US" dirty="0" smtClean="0"/>
              <a:t>June </a:t>
            </a:r>
            <a:r>
              <a:rPr lang="en-US" dirty="0" smtClean="0"/>
              <a:t>2013</a:t>
            </a:r>
            <a:r>
              <a:rPr lang="en-US" dirty="0" smtClean="0"/>
              <a:t>, </a:t>
            </a:r>
            <a:r>
              <a:rPr lang="en-US" dirty="0" smtClean="0"/>
              <a:t>SISSA, Trieste, Italy</a:t>
            </a:r>
            <a:endParaRPr lang="en-US" dirty="0"/>
          </a:p>
        </p:txBody>
      </p:sp>
    </p:spTree>
    <p:extLst>
      <p:ext uri="{BB962C8B-B14F-4D97-AF65-F5344CB8AC3E}">
        <p14:creationId xmlns:p14="http://schemas.microsoft.com/office/powerpoint/2010/main" val="41137476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0"/>
            <a:ext cx="8229600" cy="1143000"/>
          </a:xfrm>
        </p:spPr>
        <p:txBody>
          <a:bodyPr/>
          <a:lstStyle/>
          <a:p>
            <a:r>
              <a:rPr lang="sl-SI" sz="4000"/>
              <a:t>Screening of the magnetic moment</a:t>
            </a:r>
            <a:endParaRPr lang="en-US" sz="4000"/>
          </a:p>
        </p:txBody>
      </p:sp>
      <p:pic>
        <p:nvPicPr>
          <p:cNvPr id="218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43148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8116" name="Text Box 4"/>
          <p:cNvSpPr txBox="1">
            <a:spLocks noChangeArrowheads="1"/>
          </p:cNvSpPr>
          <p:nvPr/>
        </p:nvSpPr>
        <p:spPr bwMode="auto">
          <a:xfrm>
            <a:off x="5791200" y="21336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3200">
                <a:cs typeface="Arial" charset="0"/>
              </a:rPr>
              <a:t>Kondo effect!</a:t>
            </a:r>
            <a:endParaRPr lang="en-US" sz="3200">
              <a:cs typeface="Arial" charset="0"/>
            </a:endParaRPr>
          </a:p>
        </p:txBody>
      </p:sp>
      <p:sp>
        <p:nvSpPr>
          <p:cNvPr id="218117" name="Rectangle 5"/>
          <p:cNvSpPr>
            <a:spLocks noChangeArrowheads="1"/>
          </p:cNvSpPr>
          <p:nvPr/>
        </p:nvSpPr>
        <p:spPr bwMode="auto">
          <a:xfrm>
            <a:off x="1371600" y="4953000"/>
            <a:ext cx="4267200" cy="206756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8118" name="Rectangle 6"/>
          <p:cNvSpPr>
            <a:spLocks noChangeArrowheads="1"/>
          </p:cNvSpPr>
          <p:nvPr/>
        </p:nvSpPr>
        <p:spPr bwMode="auto">
          <a:xfrm>
            <a:off x="1295400" y="4800600"/>
            <a:ext cx="6858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046148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181600" y="457200"/>
            <a:ext cx="3810000" cy="1143000"/>
          </a:xfrm>
        </p:spPr>
        <p:txBody>
          <a:bodyPr>
            <a:normAutofit fontScale="90000"/>
          </a:bodyPr>
          <a:lstStyle/>
          <a:p>
            <a:r>
              <a:rPr lang="sl-SI" sz="3600"/>
              <a:t>“infrared</a:t>
            </a:r>
            <a:br>
              <a:rPr lang="sl-SI" sz="3600"/>
            </a:br>
            <a:r>
              <a:rPr lang="sl-SI" sz="3600"/>
              <a:t>slavery”</a:t>
            </a:r>
            <a:endParaRPr lang="en-US" sz="3600"/>
          </a:p>
        </p:txBody>
      </p:sp>
      <p:graphicFrame>
        <p:nvGraphicFramePr>
          <p:cNvPr id="219139" name="Object 3"/>
          <p:cNvGraphicFramePr>
            <a:graphicFrameLocks noGrp="1" noChangeAspect="1"/>
          </p:cNvGraphicFramePr>
          <p:nvPr>
            <p:ph sz="half" idx="1"/>
          </p:nvPr>
        </p:nvGraphicFramePr>
        <p:xfrm>
          <a:off x="457200" y="2157413"/>
          <a:ext cx="4038600" cy="3409950"/>
        </p:xfrm>
        <a:graphic>
          <a:graphicData uri="http://schemas.openxmlformats.org/presentationml/2006/ole">
            <mc:AlternateContent xmlns:mc="http://schemas.openxmlformats.org/markup-compatibility/2006">
              <mc:Choice xmlns:v="urn:schemas-microsoft-com:vml" Requires="v">
                <p:oleObj spid="_x0000_s31866" name="Corel DESIGNER" r:id="rId4" imgW="4930902" imgH="4162755" progId="CorelDESIGNER.Graphic.12">
                  <p:embed/>
                </p:oleObj>
              </mc:Choice>
              <mc:Fallback>
                <p:oleObj name="Corel DESIGNER" r:id="rId4" imgW="4930902" imgH="4162755"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57413"/>
                        <a:ext cx="40386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9140" name="Text Box 4"/>
          <p:cNvSpPr txBox="1">
            <a:spLocks noChangeArrowheads="1"/>
          </p:cNvSpPr>
          <p:nvPr/>
        </p:nvSpPr>
        <p:spPr bwMode="auto">
          <a:xfrm>
            <a:off x="1219200" y="58674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sl-SI" sz="3600">
                <a:cs typeface="Arial" charset="0"/>
              </a:rPr>
              <a:t>T </a:t>
            </a:r>
            <a:r>
              <a:rPr lang="en-US" sz="3600">
                <a:cs typeface="Arial" charset="0"/>
              </a:rPr>
              <a:t>&gt;&gt; T</a:t>
            </a:r>
            <a:r>
              <a:rPr lang="en-US" sz="3600" baseline="-25000">
                <a:cs typeface="Arial" charset="0"/>
              </a:rPr>
              <a:t>K</a:t>
            </a:r>
          </a:p>
        </p:txBody>
      </p:sp>
      <p:graphicFrame>
        <p:nvGraphicFramePr>
          <p:cNvPr id="219141" name="Object 5"/>
          <p:cNvGraphicFramePr>
            <a:graphicFrameLocks noGrp="1" noChangeAspect="1"/>
          </p:cNvGraphicFramePr>
          <p:nvPr>
            <p:ph sz="half" idx="2"/>
          </p:nvPr>
        </p:nvGraphicFramePr>
        <p:xfrm>
          <a:off x="5105400" y="2057400"/>
          <a:ext cx="4038600" cy="3506788"/>
        </p:xfrm>
        <a:graphic>
          <a:graphicData uri="http://schemas.openxmlformats.org/presentationml/2006/ole">
            <mc:AlternateContent xmlns:mc="http://schemas.openxmlformats.org/markup-compatibility/2006">
              <mc:Choice xmlns:v="urn:schemas-microsoft-com:vml" Requires="v">
                <p:oleObj spid="_x0000_s31867" name="Corel DESIGNER" r:id="rId6" imgW="4930902" imgH="4282237" progId="CorelDESIGNER.Graphic.12">
                  <p:embed/>
                </p:oleObj>
              </mc:Choice>
              <mc:Fallback>
                <p:oleObj name="Corel DESIGNER" r:id="rId6" imgW="4930902" imgH="4282237" progId="CorelDESIGNER.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2057400"/>
                        <a:ext cx="40386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9142" name="Text Box 6"/>
          <p:cNvSpPr txBox="1">
            <a:spLocks noChangeArrowheads="1"/>
          </p:cNvSpPr>
          <p:nvPr/>
        </p:nvSpPr>
        <p:spPr bwMode="auto">
          <a:xfrm>
            <a:off x="533400" y="304800"/>
            <a:ext cx="403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3600">
                <a:solidFill>
                  <a:schemeClr val="tx2"/>
                </a:solidFill>
                <a:cs typeface="Arial" charset="0"/>
              </a:rPr>
              <a:t>“Asymptotic</a:t>
            </a:r>
            <a:br>
              <a:rPr lang="sl-SI" sz="3600">
                <a:solidFill>
                  <a:schemeClr val="tx2"/>
                </a:solidFill>
                <a:cs typeface="Arial" charset="0"/>
              </a:rPr>
            </a:br>
            <a:r>
              <a:rPr lang="sl-SI" sz="3600">
                <a:solidFill>
                  <a:schemeClr val="tx2"/>
                </a:solidFill>
                <a:cs typeface="Arial" charset="0"/>
              </a:rPr>
              <a:t>freedom”</a:t>
            </a:r>
            <a:br>
              <a:rPr lang="sl-SI" sz="3600">
                <a:solidFill>
                  <a:schemeClr val="tx2"/>
                </a:solidFill>
                <a:cs typeface="Arial" charset="0"/>
              </a:rPr>
            </a:br>
            <a:endParaRPr lang="en-US" sz="3600">
              <a:solidFill>
                <a:schemeClr val="tx2"/>
              </a:solidFill>
              <a:cs typeface="Arial" charset="0"/>
            </a:endParaRPr>
          </a:p>
        </p:txBody>
      </p:sp>
      <p:sp>
        <p:nvSpPr>
          <p:cNvPr id="219143" name="Line 7"/>
          <p:cNvSpPr>
            <a:spLocks noChangeShapeType="1"/>
          </p:cNvSpPr>
          <p:nvPr/>
        </p:nvSpPr>
        <p:spPr bwMode="auto">
          <a:xfrm>
            <a:off x="4648200"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19144" name="Text Box 8"/>
          <p:cNvSpPr txBox="1">
            <a:spLocks noChangeArrowheads="1"/>
          </p:cNvSpPr>
          <p:nvPr/>
        </p:nvSpPr>
        <p:spPr bwMode="auto">
          <a:xfrm>
            <a:off x="6096000" y="58674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sl-SI" sz="3600">
                <a:cs typeface="Arial" charset="0"/>
              </a:rPr>
              <a:t>T </a:t>
            </a:r>
            <a:r>
              <a:rPr lang="en-US" sz="3600">
                <a:cs typeface="Arial" charset="0"/>
              </a:rPr>
              <a:t>&lt;&lt; T</a:t>
            </a:r>
            <a:r>
              <a:rPr lang="en-US" sz="3600" baseline="-25000">
                <a:cs typeface="Arial" charset="0"/>
              </a:rPr>
              <a:t>K</a:t>
            </a:r>
          </a:p>
        </p:txBody>
      </p:sp>
      <p:sp>
        <p:nvSpPr>
          <p:cNvPr id="219145" name="Text Box 9"/>
          <p:cNvSpPr txBox="1">
            <a:spLocks noChangeArrowheads="1"/>
          </p:cNvSpPr>
          <p:nvPr/>
        </p:nvSpPr>
        <p:spPr bwMode="auto">
          <a:xfrm>
            <a:off x="2819400" y="5029200"/>
            <a:ext cx="3632200" cy="5889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sl-SI" sz="3200">
                <a:cs typeface="Arial" charset="0"/>
              </a:rPr>
              <a:t>Analogy: T</a:t>
            </a:r>
            <a:r>
              <a:rPr lang="sl-SI" sz="3200" baseline="-25000">
                <a:cs typeface="Arial" charset="0"/>
              </a:rPr>
              <a:t>K</a:t>
            </a:r>
            <a:r>
              <a:rPr lang="sl-SI" sz="3200">
                <a:cs typeface="Arial" charset="0"/>
              </a:rPr>
              <a:t> </a:t>
            </a:r>
            <a:r>
              <a:rPr lang="sl-SI" sz="3200">
                <a:cs typeface="Arial" charset="0"/>
                <a:sym typeface="Symbol" charset="0"/>
              </a:rPr>
              <a:t> </a:t>
            </a:r>
            <a:r>
              <a:rPr lang="sl-SI" sz="3200" baseline="-25000">
                <a:cs typeface="Arial" charset="0"/>
                <a:sym typeface="Symbol" charset="0"/>
              </a:rPr>
              <a:t>QCD</a:t>
            </a:r>
          </a:p>
        </p:txBody>
      </p:sp>
      <p:pic>
        <p:nvPicPr>
          <p:cNvPr id="2" name="Picture 1"/>
          <p:cNvPicPr>
            <a:picLocks noChangeAspect="1"/>
          </p:cNvPicPr>
          <p:nvPr/>
        </p:nvPicPr>
        <p:blipFill>
          <a:blip r:embed="rId8"/>
          <a:stretch>
            <a:fillRect/>
          </a:stretch>
        </p:blipFill>
        <p:spPr>
          <a:xfrm>
            <a:off x="0" y="0"/>
            <a:ext cx="9144000" cy="6858000"/>
          </a:xfrm>
          <a:prstGeom prst="rect">
            <a:avLst/>
          </a:prstGeom>
        </p:spPr>
      </p:pic>
    </p:spTree>
    <p:extLst>
      <p:ext uri="{BB962C8B-B14F-4D97-AF65-F5344CB8AC3E}">
        <p14:creationId xmlns:p14="http://schemas.microsoft.com/office/powerpoint/2010/main" val="418155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46400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4297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49831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0482" name="Object 3"/>
          <p:cNvGraphicFramePr>
            <a:graphicFrameLocks noChangeAspect="1"/>
          </p:cNvGraphicFramePr>
          <p:nvPr/>
        </p:nvGraphicFramePr>
        <p:xfrm>
          <a:off x="5943600" y="685800"/>
          <a:ext cx="2805113" cy="795338"/>
        </p:xfrm>
        <a:graphic>
          <a:graphicData uri="http://schemas.openxmlformats.org/presentationml/2006/ole">
            <mc:AlternateContent xmlns:mc="http://schemas.openxmlformats.org/markup-compatibility/2006">
              <mc:Choice xmlns:v="urn:schemas-microsoft-com:vml" Requires="v">
                <p:oleObj spid="_x0000_s4273" name="Corel DESIGNER" r:id="rId4" imgW="3111500" imgH="876300" progId="CorelDESIGNER.Graphic.12">
                  <p:embed/>
                </p:oleObj>
              </mc:Choice>
              <mc:Fallback>
                <p:oleObj name="Corel DESIGNER" r:id="rId4" imgW="3111500" imgH="876300"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85800"/>
                        <a:ext cx="2805113"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0483" name="Object 4"/>
          <p:cNvGraphicFramePr>
            <a:graphicFrameLocks noChangeAspect="1"/>
          </p:cNvGraphicFramePr>
          <p:nvPr/>
        </p:nvGraphicFramePr>
        <p:xfrm>
          <a:off x="6324600" y="2895600"/>
          <a:ext cx="2195513" cy="717550"/>
        </p:xfrm>
        <a:graphic>
          <a:graphicData uri="http://schemas.openxmlformats.org/presentationml/2006/ole">
            <mc:AlternateContent xmlns:mc="http://schemas.openxmlformats.org/markup-compatibility/2006">
              <mc:Choice xmlns:v="urn:schemas-microsoft-com:vml" Requires="v">
                <p:oleObj spid="_x0000_s4274" name="Corel DESIGNER" r:id="rId6" imgW="2438400" imgH="787400" progId="CorelDESIGNER.Graphic.12">
                  <p:embed/>
                </p:oleObj>
              </mc:Choice>
              <mc:Fallback>
                <p:oleObj name="Corel DESIGNER" r:id="rId6" imgW="2438400" imgH="787400" progId="CorelDESIGNER.Graphic.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895600"/>
                        <a:ext cx="2195513"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0484" name="Object 5"/>
          <p:cNvGraphicFramePr>
            <a:graphicFrameLocks noChangeAspect="1"/>
          </p:cNvGraphicFramePr>
          <p:nvPr/>
        </p:nvGraphicFramePr>
        <p:xfrm>
          <a:off x="6172200" y="4800600"/>
          <a:ext cx="2408238" cy="1017588"/>
        </p:xfrm>
        <a:graphic>
          <a:graphicData uri="http://schemas.openxmlformats.org/presentationml/2006/ole">
            <mc:AlternateContent xmlns:mc="http://schemas.openxmlformats.org/markup-compatibility/2006">
              <mc:Choice xmlns:v="urn:schemas-microsoft-com:vml" Requires="v">
                <p:oleObj spid="_x0000_s4275" name="Corel DESIGNER" r:id="rId8" imgW="2679700" imgH="1117600" progId="CorelDESIGNER.Graphic.12">
                  <p:embed/>
                </p:oleObj>
              </mc:Choice>
              <mc:Fallback>
                <p:oleObj name="Corel DESIGNER" r:id="rId8" imgW="2679700" imgH="1117600" progId="CorelDESIGNER.Graphic.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800600"/>
                        <a:ext cx="2408238"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414" name="Text Box 6"/>
          <p:cNvSpPr txBox="1">
            <a:spLocks noChangeArrowheads="1"/>
          </p:cNvSpPr>
          <p:nvPr/>
        </p:nvSpPr>
        <p:spPr bwMode="auto">
          <a:xfrm>
            <a:off x="5791200" y="60198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a:cs typeface="Arial" charset="0"/>
              </a:rPr>
              <a:t>Krishnamurthy, Wilkins, Wilson, PRB </a:t>
            </a:r>
            <a:r>
              <a:rPr lang="sl-SI" b="1">
                <a:cs typeface="Arial" charset="0"/>
              </a:rPr>
              <a:t>21</a:t>
            </a:r>
            <a:r>
              <a:rPr lang="sl-SI">
                <a:cs typeface="Arial" charset="0"/>
              </a:rPr>
              <a:t>, 1003 (1980)</a:t>
            </a:r>
            <a:endParaRPr lang="en-US">
              <a:cs typeface="Arial" charset="0"/>
            </a:endParaRPr>
          </a:p>
        </p:txBody>
      </p:sp>
    </p:spTree>
    <p:extLst>
      <p:ext uri="{BB962C8B-B14F-4D97-AF65-F5344CB8AC3E}">
        <p14:creationId xmlns:p14="http://schemas.microsoft.com/office/powerpoint/2010/main" val="38288151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435" name="Text Box 3"/>
          <p:cNvSpPr txBox="1">
            <a:spLocks noChangeArrowheads="1"/>
          </p:cNvSpPr>
          <p:nvPr/>
        </p:nvSpPr>
        <p:spPr bwMode="auto">
          <a:xfrm>
            <a:off x="0" y="64912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sl-SI">
                <a:cs typeface="Arial" charset="0"/>
              </a:rPr>
              <a:t>Frota, Oliveira, PRB </a:t>
            </a:r>
            <a:r>
              <a:rPr lang="sl-SI" b="1">
                <a:cs typeface="Arial" charset="0"/>
              </a:rPr>
              <a:t>33</a:t>
            </a:r>
            <a:r>
              <a:rPr lang="sl-SI">
                <a:cs typeface="Arial" charset="0"/>
              </a:rPr>
              <a:t>, 7871 (1986), Costi, Hewson, Zlatić, JPCM </a:t>
            </a:r>
            <a:r>
              <a:rPr lang="sl-SI" b="1">
                <a:cs typeface="Arial" charset="0"/>
              </a:rPr>
              <a:t>6</a:t>
            </a:r>
            <a:r>
              <a:rPr lang="sl-SI">
                <a:cs typeface="Arial" charset="0"/>
              </a:rPr>
              <a:t>, 2519 (1994)</a:t>
            </a:r>
            <a:endParaRPr lang="en-US">
              <a:cs typeface="Arial" charset="0"/>
            </a:endParaRPr>
          </a:p>
        </p:txBody>
      </p:sp>
    </p:spTree>
    <p:extLst>
      <p:ext uri="{BB962C8B-B14F-4D97-AF65-F5344CB8AC3E}">
        <p14:creationId xmlns:p14="http://schemas.microsoft.com/office/powerpoint/2010/main" val="24862684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ext Box 2"/>
          <p:cNvSpPr txBox="1">
            <a:spLocks noChangeArrowheads="1"/>
          </p:cNvSpPr>
          <p:nvPr/>
        </p:nvSpPr>
        <p:spPr bwMode="auto">
          <a:xfrm>
            <a:off x="3059113" y="1376363"/>
            <a:ext cx="3240087" cy="519112"/>
          </a:xfrm>
          <a:prstGeom prst="rect">
            <a:avLst/>
          </a:prstGeom>
          <a:solidFill>
            <a:srgbClr val="82C8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800">
                <a:latin typeface="Palatino Linotype" charset="0"/>
              </a:rPr>
              <a:t>Energy cascading</a:t>
            </a:r>
          </a:p>
        </p:txBody>
      </p:sp>
      <p:sp>
        <p:nvSpPr>
          <p:cNvPr id="233475" name="Text Box 3"/>
          <p:cNvSpPr txBox="1">
            <a:spLocks noChangeArrowheads="1"/>
          </p:cNvSpPr>
          <p:nvPr/>
        </p:nvSpPr>
        <p:spPr bwMode="auto">
          <a:xfrm>
            <a:off x="1287463" y="2339975"/>
            <a:ext cx="1619250" cy="519113"/>
          </a:xfrm>
          <a:prstGeom prst="rect">
            <a:avLst/>
          </a:prstGeom>
          <a:solidFill>
            <a:srgbClr val="82C8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800">
                <a:latin typeface="Palatino Linotype" charset="0"/>
              </a:rPr>
              <a:t>Scaling</a:t>
            </a:r>
          </a:p>
        </p:txBody>
      </p:sp>
      <p:sp>
        <p:nvSpPr>
          <p:cNvPr id="233476" name="Text Box 4"/>
          <p:cNvSpPr txBox="1">
            <a:spLocks noChangeArrowheads="1"/>
          </p:cNvSpPr>
          <p:nvPr/>
        </p:nvSpPr>
        <p:spPr bwMode="auto">
          <a:xfrm>
            <a:off x="0" y="3355975"/>
            <a:ext cx="4140200" cy="519113"/>
          </a:xfrm>
          <a:prstGeom prst="rect">
            <a:avLst/>
          </a:prstGeom>
          <a:solidFill>
            <a:srgbClr val="82C8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800">
                <a:latin typeface="Palatino Linotype" charset="0"/>
              </a:rPr>
              <a:t>Vicinity of a fixed point</a:t>
            </a:r>
          </a:p>
        </p:txBody>
      </p:sp>
      <p:sp>
        <p:nvSpPr>
          <p:cNvPr id="233477" name="Text Box 5"/>
          <p:cNvSpPr txBox="1">
            <a:spLocks noChangeArrowheads="1"/>
          </p:cNvSpPr>
          <p:nvPr/>
        </p:nvSpPr>
        <p:spPr bwMode="auto">
          <a:xfrm>
            <a:off x="3382963" y="2276475"/>
            <a:ext cx="5761037" cy="519113"/>
          </a:xfrm>
          <a:prstGeom prst="rect">
            <a:avLst/>
          </a:prstGeom>
          <a:solidFill>
            <a:srgbClr val="82C8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800">
                <a:latin typeface="Palatino Linotype" charset="0"/>
              </a:rPr>
              <a:t>Amplification and deamplification</a:t>
            </a:r>
          </a:p>
        </p:txBody>
      </p:sp>
      <p:sp>
        <p:nvSpPr>
          <p:cNvPr id="233478" name="Text Box 6"/>
          <p:cNvSpPr txBox="1">
            <a:spLocks noChangeArrowheads="1"/>
          </p:cNvSpPr>
          <p:nvPr/>
        </p:nvSpPr>
        <p:spPr bwMode="auto">
          <a:xfrm>
            <a:off x="2700338" y="4652963"/>
            <a:ext cx="3600450" cy="946150"/>
          </a:xfrm>
          <a:prstGeom prst="rect">
            <a:avLst/>
          </a:prstGeom>
          <a:solidFill>
            <a:srgbClr val="82C8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2800">
                <a:latin typeface="Palatino Linotype" charset="0"/>
              </a:rPr>
              <a:t>Universal behaviour</a:t>
            </a:r>
          </a:p>
          <a:p>
            <a:pPr algn="ctr"/>
            <a:r>
              <a:rPr lang="en-US" sz="2800">
                <a:latin typeface="Palatino Linotype" charset="0"/>
              </a:rPr>
              <a:t>of different systems</a:t>
            </a:r>
          </a:p>
        </p:txBody>
      </p:sp>
      <p:sp>
        <p:nvSpPr>
          <p:cNvPr id="233479" name="Text Box 7"/>
          <p:cNvSpPr txBox="1">
            <a:spLocks noChangeArrowheads="1"/>
          </p:cNvSpPr>
          <p:nvPr/>
        </p:nvSpPr>
        <p:spPr bwMode="auto">
          <a:xfrm>
            <a:off x="3492500" y="2852738"/>
            <a:ext cx="2341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000">
                <a:latin typeface="Palatino Linotype" charset="0"/>
              </a:rPr>
              <a:t>Relevant operators</a:t>
            </a:r>
          </a:p>
        </p:txBody>
      </p:sp>
      <p:sp>
        <p:nvSpPr>
          <p:cNvPr id="233480" name="Text Box 8"/>
          <p:cNvSpPr txBox="1">
            <a:spLocks noChangeArrowheads="1"/>
          </p:cNvSpPr>
          <p:nvPr/>
        </p:nvSpPr>
        <p:spPr bwMode="auto">
          <a:xfrm>
            <a:off x="6372225" y="2779713"/>
            <a:ext cx="251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462463">
              <a:defRPr>
                <a:solidFill>
                  <a:schemeClr val="tx1"/>
                </a:solidFill>
                <a:latin typeface="Arial" charset="0"/>
                <a:ea typeface="ＭＳ Ｐゴシック" charset="0"/>
                <a:cs typeface="Arial" charset="0"/>
              </a:defRPr>
            </a:lvl1pPr>
            <a:lvl2pPr defTabSz="4462463">
              <a:defRPr>
                <a:solidFill>
                  <a:schemeClr val="tx1"/>
                </a:solidFill>
                <a:latin typeface="Arial" charset="0"/>
                <a:ea typeface="Arial" charset="0"/>
                <a:cs typeface="Arial" charset="0"/>
              </a:defRPr>
            </a:lvl2pPr>
            <a:lvl3pPr defTabSz="4462463">
              <a:defRPr>
                <a:solidFill>
                  <a:schemeClr val="tx1"/>
                </a:solidFill>
                <a:latin typeface="Arial" charset="0"/>
                <a:ea typeface="Arial" charset="0"/>
                <a:cs typeface="Arial" charset="0"/>
              </a:defRPr>
            </a:lvl3pPr>
            <a:lvl4pPr defTabSz="4462463">
              <a:defRPr>
                <a:solidFill>
                  <a:schemeClr val="tx1"/>
                </a:solidFill>
                <a:latin typeface="Arial" charset="0"/>
                <a:ea typeface="Arial" charset="0"/>
                <a:cs typeface="Arial" charset="0"/>
              </a:defRPr>
            </a:lvl4pPr>
            <a:lvl5pPr defTabSz="4462463">
              <a:defRPr>
                <a:solidFill>
                  <a:schemeClr val="tx1"/>
                </a:solidFill>
                <a:latin typeface="Arial" charset="0"/>
                <a:ea typeface="Arial" charset="0"/>
                <a:cs typeface="Arial" charset="0"/>
              </a:defRPr>
            </a:lvl5pPr>
            <a:lvl6pPr defTabSz="4462463" fontAlgn="base">
              <a:spcBef>
                <a:spcPct val="0"/>
              </a:spcBef>
              <a:spcAft>
                <a:spcPct val="0"/>
              </a:spcAft>
              <a:defRPr>
                <a:solidFill>
                  <a:schemeClr val="tx1"/>
                </a:solidFill>
                <a:latin typeface="Arial" charset="0"/>
                <a:ea typeface="Arial" charset="0"/>
                <a:cs typeface="Arial" charset="0"/>
              </a:defRPr>
            </a:lvl6pPr>
            <a:lvl7pPr defTabSz="4462463" fontAlgn="base">
              <a:spcBef>
                <a:spcPct val="0"/>
              </a:spcBef>
              <a:spcAft>
                <a:spcPct val="0"/>
              </a:spcAft>
              <a:defRPr>
                <a:solidFill>
                  <a:schemeClr val="tx1"/>
                </a:solidFill>
                <a:latin typeface="Arial" charset="0"/>
                <a:ea typeface="Arial" charset="0"/>
                <a:cs typeface="Arial" charset="0"/>
              </a:defRPr>
            </a:lvl7pPr>
            <a:lvl8pPr defTabSz="4462463" fontAlgn="base">
              <a:spcBef>
                <a:spcPct val="0"/>
              </a:spcBef>
              <a:spcAft>
                <a:spcPct val="0"/>
              </a:spcAft>
              <a:defRPr>
                <a:solidFill>
                  <a:schemeClr val="tx1"/>
                </a:solidFill>
                <a:latin typeface="Arial" charset="0"/>
                <a:ea typeface="Arial" charset="0"/>
                <a:cs typeface="Arial" charset="0"/>
              </a:defRPr>
            </a:lvl8pPr>
            <a:lvl9pPr defTabSz="4462463"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sz="2000">
                <a:latin typeface="Palatino Linotype" charset="0"/>
              </a:rPr>
              <a:t>Irrelevant operators</a:t>
            </a:r>
          </a:p>
        </p:txBody>
      </p:sp>
      <p:sp>
        <p:nvSpPr>
          <p:cNvPr id="233481" name="Line 9"/>
          <p:cNvSpPr>
            <a:spLocks noChangeShapeType="1"/>
          </p:cNvSpPr>
          <p:nvPr/>
        </p:nvSpPr>
        <p:spPr bwMode="auto">
          <a:xfrm flipH="1">
            <a:off x="2700338" y="1916113"/>
            <a:ext cx="358775"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482" name="Line 10"/>
          <p:cNvSpPr>
            <a:spLocks noChangeShapeType="1"/>
          </p:cNvSpPr>
          <p:nvPr/>
        </p:nvSpPr>
        <p:spPr bwMode="auto">
          <a:xfrm>
            <a:off x="2095500" y="2908300"/>
            <a:ext cx="1588"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483" name="Line 11"/>
          <p:cNvSpPr>
            <a:spLocks noChangeShapeType="1"/>
          </p:cNvSpPr>
          <p:nvPr/>
        </p:nvSpPr>
        <p:spPr bwMode="auto">
          <a:xfrm>
            <a:off x="6300788" y="1916113"/>
            <a:ext cx="296862" cy="2841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484" name="Line 12"/>
          <p:cNvSpPr>
            <a:spLocks noChangeShapeType="1"/>
          </p:cNvSpPr>
          <p:nvPr/>
        </p:nvSpPr>
        <p:spPr bwMode="auto">
          <a:xfrm flipH="1">
            <a:off x="6011863" y="3213100"/>
            <a:ext cx="1439862" cy="12239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3485" name="Rectangle 13"/>
          <p:cNvSpPr>
            <a:spLocks noGrp="1" noChangeArrowheads="1"/>
          </p:cNvSpPr>
          <p:nvPr>
            <p:ph type="title"/>
          </p:nvPr>
        </p:nvSpPr>
        <p:spPr>
          <a:xfrm>
            <a:off x="468313" y="0"/>
            <a:ext cx="8229600" cy="1143000"/>
          </a:xfrm>
          <a:noFill/>
          <a:ln/>
        </p:spPr>
        <p:txBody>
          <a:bodyPr/>
          <a:lstStyle/>
          <a:p>
            <a:r>
              <a:rPr lang="en-US"/>
              <a:t>Renormalization group theory</a:t>
            </a:r>
          </a:p>
        </p:txBody>
      </p:sp>
      <p:sp>
        <p:nvSpPr>
          <p:cNvPr id="233486" name="Text Box 14"/>
          <p:cNvSpPr txBox="1">
            <a:spLocks noChangeArrowheads="1"/>
          </p:cNvSpPr>
          <p:nvPr/>
        </p:nvSpPr>
        <p:spPr bwMode="auto">
          <a:xfrm>
            <a:off x="0" y="5791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a:t>RG explain</a:t>
            </a:r>
            <a:r>
              <a:rPr lang="en-US" sz="2400"/>
              <a:t>s</a:t>
            </a:r>
            <a:r>
              <a:rPr lang="sl-SI" sz="2400"/>
              <a:t> the universality of critical phenomena in continuous phase transitions. K. G. Wilson, Nobel prize 1982.</a:t>
            </a:r>
            <a:endParaRPr lang="en-US" sz="2400"/>
          </a:p>
        </p:txBody>
      </p:sp>
    </p:spTree>
    <p:extLst>
      <p:ext uri="{BB962C8B-B14F-4D97-AF65-F5344CB8AC3E}">
        <p14:creationId xmlns:p14="http://schemas.microsoft.com/office/powerpoint/2010/main" val="38625027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76866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8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3933825"/>
            <a:ext cx="3800475"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87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273685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8725" name="Rectangle 5"/>
          <p:cNvSpPr>
            <a:spLocks noGrp="1" noChangeArrowheads="1"/>
          </p:cNvSpPr>
          <p:nvPr>
            <p:ph type="title"/>
          </p:nvPr>
        </p:nvSpPr>
        <p:spPr/>
        <p:txBody>
          <a:bodyPr/>
          <a:lstStyle/>
          <a:p>
            <a:r>
              <a:rPr lang="sl-SI">
                <a:solidFill>
                  <a:schemeClr val="accent2"/>
                </a:solidFill>
              </a:rPr>
              <a:t>Renormaliza</a:t>
            </a:r>
            <a:r>
              <a:rPr lang="en-US">
                <a:solidFill>
                  <a:schemeClr val="accent2"/>
                </a:solidFill>
              </a:rPr>
              <a:t>tion</a:t>
            </a:r>
            <a:r>
              <a:rPr lang="sl-SI">
                <a:solidFill>
                  <a:schemeClr val="accent2"/>
                </a:solidFill>
              </a:rPr>
              <a:t> gr</a:t>
            </a:r>
            <a:r>
              <a:rPr lang="en-US">
                <a:solidFill>
                  <a:schemeClr val="accent2"/>
                </a:solidFill>
              </a:rPr>
              <a:t>o</a:t>
            </a:r>
            <a:r>
              <a:rPr lang="sl-SI">
                <a:solidFill>
                  <a:schemeClr val="accent2"/>
                </a:solidFill>
              </a:rPr>
              <a:t>up</a:t>
            </a:r>
            <a:endParaRPr lang="en-US">
              <a:solidFill>
                <a:schemeClr val="accent2"/>
              </a:solidFill>
            </a:endParaRPr>
          </a:p>
        </p:txBody>
      </p:sp>
      <p:graphicFrame>
        <p:nvGraphicFramePr>
          <p:cNvPr id="158726" name="Object 6"/>
          <p:cNvGraphicFramePr>
            <a:graphicFrameLocks noGrp="1" noChangeAspect="1"/>
          </p:cNvGraphicFramePr>
          <p:nvPr>
            <p:ph idx="1"/>
          </p:nvPr>
        </p:nvGraphicFramePr>
        <p:xfrm>
          <a:off x="3276600" y="2994025"/>
          <a:ext cx="2854325" cy="2046288"/>
        </p:xfrm>
        <a:graphic>
          <a:graphicData uri="http://schemas.openxmlformats.org/presentationml/2006/ole">
            <mc:AlternateContent xmlns:mc="http://schemas.openxmlformats.org/markup-compatibility/2006">
              <mc:Choice xmlns:v="urn:schemas-microsoft-com:vml" Requires="v">
                <p:oleObj spid="_x0000_s35907" name="Corel DESIGNER" r:id="rId7" imgW="4633920" imgH="3320280" progId="CorelDESIGNER.Graphic.12">
                  <p:embed/>
                </p:oleObj>
              </mc:Choice>
              <mc:Fallback>
                <p:oleObj name="Corel DESIGNER" r:id="rId7" imgW="4633920" imgH="3320280" progId="CorelDESIGNER.Graphic.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994025"/>
                        <a:ext cx="2854325" cy="204628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8727" name="Text Box 7"/>
          <p:cNvSpPr txBox="1">
            <a:spLocks noChangeArrowheads="1"/>
          </p:cNvSpPr>
          <p:nvPr/>
        </p:nvSpPr>
        <p:spPr bwMode="auto">
          <a:xfrm>
            <a:off x="5219700" y="3860800"/>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cs typeface="Arial" charset="0"/>
            </a:endParaRPr>
          </a:p>
        </p:txBody>
      </p:sp>
      <p:sp>
        <p:nvSpPr>
          <p:cNvPr id="158728" name="Text Box 8"/>
          <p:cNvSpPr txBox="1">
            <a:spLocks noChangeArrowheads="1"/>
          </p:cNvSpPr>
          <p:nvPr/>
        </p:nvSpPr>
        <p:spPr bwMode="auto">
          <a:xfrm>
            <a:off x="3563938" y="2420938"/>
            <a:ext cx="2087562"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9200">
                <a:solidFill>
                  <a:srgbClr val="FF0000"/>
                </a:solidFill>
                <a:cs typeface="Arial" charset="0"/>
              </a:rPr>
              <a:t>?</a:t>
            </a:r>
          </a:p>
        </p:txBody>
      </p:sp>
    </p:spTree>
    <p:extLst>
      <p:ext uri="{BB962C8B-B14F-4D97-AF65-F5344CB8AC3E}">
        <p14:creationId xmlns:p14="http://schemas.microsoft.com/office/powerpoint/2010/main" val="237223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0"/>
            <a:ext cx="9144000" cy="1143000"/>
          </a:xfrm>
        </p:spPr>
        <p:txBody>
          <a:bodyPr/>
          <a:lstStyle/>
          <a:p>
            <a:r>
              <a:rPr lang="sl-SI" sz="4000"/>
              <a:t>Cutoff renormalization</a:t>
            </a:r>
            <a:endParaRPr lang="en-US" sz="4000"/>
          </a:p>
        </p:txBody>
      </p:sp>
      <p:pic>
        <p:nvPicPr>
          <p:cNvPr id="35843" name="Picture 3"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3708400" cy="313055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314825"/>
            <a:ext cx="86487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066800"/>
            <a:ext cx="27622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133600"/>
            <a:ext cx="46101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352800"/>
            <a:ext cx="38671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76896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09355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010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1" name="Text Box 5"/>
          <p:cNvSpPr txBox="1">
            <a:spLocks noChangeArrowheads="1"/>
          </p:cNvSpPr>
          <p:nvPr/>
        </p:nvSpPr>
        <p:spPr bwMode="auto">
          <a:xfrm>
            <a:off x="6019800" y="2590800"/>
            <a:ext cx="2819400" cy="246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Arial" charset="0"/>
              </a:rPr>
              <a:t>Hubbard model on the B</a:t>
            </a:r>
            <a:r>
              <a:rPr lang="sl-SI" sz="2400">
                <a:cs typeface="Arial" charset="0"/>
              </a:rPr>
              <a:t>ethe lattice</a:t>
            </a:r>
            <a:r>
              <a:rPr lang="en-US" sz="2400">
                <a:cs typeface="Arial" charset="0"/>
              </a:rPr>
              <a:t>,</a:t>
            </a:r>
            <a:br>
              <a:rPr lang="en-US" sz="2400">
                <a:cs typeface="Arial" charset="0"/>
              </a:rPr>
            </a:br>
            <a:r>
              <a:rPr lang="en-US" sz="2400">
                <a:cs typeface="Arial" charset="0"/>
              </a:rPr>
              <a:t>AFM phase</a:t>
            </a:r>
          </a:p>
          <a:p>
            <a:pPr algn="ctr">
              <a:spcBef>
                <a:spcPct val="50000"/>
              </a:spcBef>
              <a:defRPr/>
            </a:pPr>
            <a:r>
              <a:rPr lang="en-US" sz="2400">
                <a:solidFill>
                  <a:schemeClr val="accent2"/>
                </a:solidFill>
                <a:cs typeface="Arial" charset="0"/>
              </a:rPr>
              <a:t>spin-polaron structure </a:t>
            </a:r>
            <a:br>
              <a:rPr lang="en-US" sz="2400">
                <a:solidFill>
                  <a:schemeClr val="accent2"/>
                </a:solidFill>
                <a:cs typeface="Arial" charset="0"/>
              </a:rPr>
            </a:br>
            <a:r>
              <a:rPr lang="en-US" sz="2400">
                <a:solidFill>
                  <a:schemeClr val="accent2"/>
                </a:solidFill>
                <a:cs typeface="Arial" charset="0"/>
              </a:rPr>
              <a:t>(</a:t>
            </a:r>
            <a:r>
              <a:rPr lang="ja-JP" altLang="en-US" sz="2400">
                <a:solidFill>
                  <a:schemeClr val="accent2"/>
                </a:solidFill>
                <a:latin typeface="Arial"/>
                <a:cs typeface="Arial" charset="0"/>
              </a:rPr>
              <a:t>“</a:t>
            </a:r>
            <a:r>
              <a:rPr lang="en-US" sz="2400">
                <a:solidFill>
                  <a:schemeClr val="accent2"/>
                </a:solidFill>
                <a:cs typeface="Arial" charset="0"/>
              </a:rPr>
              <a:t>string-states</a:t>
            </a:r>
            <a:r>
              <a:rPr lang="ja-JP" altLang="en-US" sz="2400">
                <a:solidFill>
                  <a:schemeClr val="accent2"/>
                </a:solidFill>
                <a:latin typeface="Arial"/>
                <a:cs typeface="Arial" charset="0"/>
              </a:rPr>
              <a:t>”</a:t>
            </a:r>
            <a:r>
              <a:rPr lang="en-US" sz="2400">
                <a:solidFill>
                  <a:schemeClr val="accent2"/>
                </a:solidFill>
                <a:cs typeface="Arial" charset="0"/>
              </a:rPr>
              <a:t>)</a:t>
            </a:r>
          </a:p>
        </p:txBody>
      </p:sp>
      <p:sp>
        <p:nvSpPr>
          <p:cNvPr id="75782" name="Line 6"/>
          <p:cNvSpPr>
            <a:spLocks noChangeShapeType="1"/>
          </p:cNvSpPr>
          <p:nvPr/>
        </p:nvSpPr>
        <p:spPr bwMode="auto">
          <a:xfrm>
            <a:off x="2209800" y="4953000"/>
            <a:ext cx="3048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5783" name="Line 7"/>
          <p:cNvSpPr>
            <a:spLocks noChangeShapeType="1"/>
          </p:cNvSpPr>
          <p:nvPr/>
        </p:nvSpPr>
        <p:spPr bwMode="auto">
          <a:xfrm>
            <a:off x="1981200" y="5105400"/>
            <a:ext cx="3048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pic>
        <p:nvPicPr>
          <p:cNvPr id="3" name="Picture 2"/>
          <p:cNvPicPr>
            <a:picLocks noChangeAspect="1"/>
          </p:cNvPicPr>
          <p:nvPr/>
        </p:nvPicPr>
        <p:blipFill>
          <a:blip r:embed="rId4"/>
          <a:stretch>
            <a:fillRect/>
          </a:stretch>
        </p:blipFill>
        <p:spPr>
          <a:xfrm>
            <a:off x="0" y="0"/>
            <a:ext cx="9144000" cy="6858000"/>
          </a:xfrm>
          <a:prstGeom prst="rect">
            <a:avLst/>
          </a:prstGeom>
        </p:spPr>
      </p:pic>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01697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19400"/>
            <a:ext cx="2438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21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95600"/>
            <a:ext cx="23622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164" name="Text Box 4"/>
          <p:cNvSpPr txBox="1">
            <a:spLocks noChangeArrowheads="1"/>
          </p:cNvSpPr>
          <p:nvPr/>
        </p:nvSpPr>
        <p:spPr bwMode="auto">
          <a:xfrm>
            <a:off x="4800600" y="2286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400">
                <a:cs typeface="Arial" charset="0"/>
              </a:rPr>
              <a:t>2) Campo-Oliveira scheme</a:t>
            </a:r>
            <a:endParaRPr lang="en-US" sz="2400">
              <a:cs typeface="Arial" charset="0"/>
            </a:endParaRPr>
          </a:p>
        </p:txBody>
      </p:sp>
      <p:sp>
        <p:nvSpPr>
          <p:cNvPr id="92165" name="Text Box 5"/>
          <p:cNvSpPr txBox="1">
            <a:spLocks noChangeArrowheads="1"/>
          </p:cNvSpPr>
          <p:nvPr/>
        </p:nvSpPr>
        <p:spPr bwMode="auto">
          <a:xfrm>
            <a:off x="0" y="2286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400" dirty="0">
                <a:cs typeface="Arial" charset="0"/>
              </a:rPr>
              <a:t>1) Conventional scheme</a:t>
            </a:r>
            <a:endParaRPr lang="en-US" sz="2400" dirty="0">
              <a:cs typeface="Arial" charset="0"/>
            </a:endParaRPr>
          </a:p>
        </p:txBody>
      </p:sp>
      <p:sp>
        <p:nvSpPr>
          <p:cNvPr id="92166" name="Rectangle 6"/>
          <p:cNvSpPr>
            <a:spLocks noGrp="1" noChangeArrowheads="1"/>
          </p:cNvSpPr>
          <p:nvPr>
            <p:ph type="title"/>
          </p:nvPr>
        </p:nvSpPr>
        <p:spPr/>
        <p:txBody>
          <a:bodyPr/>
          <a:lstStyle/>
          <a:p>
            <a:pPr eaLnBrk="1" hangingPunct="1">
              <a:defRPr/>
            </a:pPr>
            <a:r>
              <a:rPr lang="sl-SI" smtClean="0">
                <a:cs typeface="+mj-cs"/>
              </a:rPr>
              <a:t>Discretization schemes</a:t>
            </a:r>
            <a:endParaRPr lang="en-US" smtClean="0">
              <a:cs typeface="+mj-cs"/>
            </a:endParaRPr>
          </a:p>
        </p:txBody>
      </p:sp>
      <p:sp>
        <p:nvSpPr>
          <p:cNvPr id="92167" name="Text Box 7"/>
          <p:cNvSpPr txBox="1">
            <a:spLocks noChangeArrowheads="1"/>
          </p:cNvSpPr>
          <p:nvPr/>
        </p:nvSpPr>
        <p:spPr bwMode="auto">
          <a:xfrm>
            <a:off x="5334000" y="41148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dirty="0">
                <a:cs typeface="Arial" charset="0"/>
              </a:rPr>
              <a:t>Campo, Oliveira, PRB </a:t>
            </a:r>
            <a:r>
              <a:rPr lang="sl-SI" b="1" dirty="0">
                <a:cs typeface="Arial" charset="0"/>
              </a:rPr>
              <a:t>72</a:t>
            </a:r>
            <a:r>
              <a:rPr lang="sl-SI" dirty="0">
                <a:cs typeface="Arial" charset="0"/>
              </a:rPr>
              <a:t>, </a:t>
            </a:r>
            <a:br>
              <a:rPr lang="sl-SI" dirty="0">
                <a:cs typeface="Arial" charset="0"/>
              </a:rPr>
            </a:br>
            <a:r>
              <a:rPr lang="sl-SI" dirty="0">
                <a:cs typeface="Arial" charset="0"/>
              </a:rPr>
              <a:t>104432 (2005).</a:t>
            </a:r>
            <a:endParaRPr lang="en-US" dirty="0">
              <a:cs typeface="Arial" charset="0"/>
            </a:endParaRPr>
          </a:p>
        </p:txBody>
      </p:sp>
      <p:sp>
        <p:nvSpPr>
          <p:cNvPr id="92168" name="Text Box 8"/>
          <p:cNvSpPr txBox="1">
            <a:spLocks noChangeArrowheads="1"/>
          </p:cNvSpPr>
          <p:nvPr/>
        </p:nvSpPr>
        <p:spPr bwMode="auto">
          <a:xfrm>
            <a:off x="228600" y="4189413"/>
            <a:ext cx="4876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a:cs typeface="Arial" charset="0"/>
              </a:rPr>
              <a:t>Chen, Jayaprakash, JPCM </a:t>
            </a:r>
            <a:r>
              <a:rPr lang="sl-SI" b="1">
                <a:cs typeface="Arial" charset="0"/>
              </a:rPr>
              <a:t>7</a:t>
            </a:r>
            <a:r>
              <a:rPr lang="sl-SI">
                <a:cs typeface="Arial" charset="0"/>
              </a:rPr>
              <a:t>, L491 (1995); Ingersent, PRB </a:t>
            </a:r>
            <a:r>
              <a:rPr lang="sl-SI" b="1">
                <a:cs typeface="Arial" charset="0"/>
              </a:rPr>
              <a:t>54</a:t>
            </a:r>
            <a:r>
              <a:rPr lang="sl-SI">
                <a:cs typeface="Arial" charset="0"/>
              </a:rPr>
              <a:t>, 11936 (1996); Bulla, Pruschke, Hewson, JPCM </a:t>
            </a:r>
            <a:r>
              <a:rPr lang="sl-SI" b="1">
                <a:cs typeface="Arial" charset="0"/>
              </a:rPr>
              <a:t>9</a:t>
            </a:r>
            <a:r>
              <a:rPr lang="sl-SI">
                <a:cs typeface="Arial" charset="0"/>
              </a:rPr>
              <a:t>, 10463 (1997).</a:t>
            </a:r>
            <a:endParaRPr lang="en-US">
              <a:cs typeface="Arial" charset="0"/>
            </a:endParaRPr>
          </a:p>
        </p:txBody>
      </p:sp>
      <p:sp>
        <p:nvSpPr>
          <p:cNvPr id="92169" name="Text Box 9"/>
          <p:cNvSpPr txBox="1">
            <a:spLocks noChangeArrowheads="1"/>
          </p:cNvSpPr>
          <p:nvPr/>
        </p:nvSpPr>
        <p:spPr bwMode="auto">
          <a:xfrm>
            <a:off x="1143000" y="1417638"/>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sl-SI" dirty="0">
                <a:latin typeface="Symbol" charset="0"/>
                <a:cs typeface="+mn-cs"/>
              </a:rPr>
              <a:t>r</a:t>
            </a:r>
            <a:r>
              <a:rPr lang="sl-SI" dirty="0">
                <a:cs typeface="+mn-cs"/>
              </a:rPr>
              <a:t>(</a:t>
            </a:r>
            <a:r>
              <a:rPr lang="sl-SI" dirty="0">
                <a:latin typeface="Symbol" charset="0"/>
                <a:cs typeface="+mn-cs"/>
              </a:rPr>
              <a:t>e</a:t>
            </a:r>
            <a:r>
              <a:rPr lang="sl-SI" dirty="0">
                <a:cs typeface="+mn-cs"/>
              </a:rPr>
              <a:t>) = density of states in the band</a:t>
            </a:r>
            <a:endParaRPr lang="en-US" dirty="0">
              <a:cs typeface="+mn-cs"/>
            </a:endParaRPr>
          </a:p>
        </p:txBody>
      </p:sp>
      <p:sp>
        <p:nvSpPr>
          <p:cNvPr id="10" name="Text Box 5"/>
          <p:cNvSpPr txBox="1">
            <a:spLocks noChangeArrowheads="1"/>
          </p:cNvSpPr>
          <p:nvPr/>
        </p:nvSpPr>
        <p:spPr bwMode="auto">
          <a:xfrm>
            <a:off x="1524000" y="5370269"/>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sl-SI" sz="2400" dirty="0" smtClean="0">
                <a:cs typeface="Arial" charset="0"/>
              </a:rPr>
              <a:t>3) Scheme without artifacts</a:t>
            </a:r>
            <a:endParaRPr lang="en-US" sz="2400" dirty="0">
              <a:cs typeface="Arial" charset="0"/>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262" y="5408369"/>
            <a:ext cx="251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 name="Text Box 11"/>
          <p:cNvSpPr txBox="1">
            <a:spLocks noChangeArrowheads="1"/>
          </p:cNvSpPr>
          <p:nvPr/>
        </p:nvSpPr>
        <p:spPr bwMode="auto">
          <a:xfrm>
            <a:off x="228600" y="5859583"/>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R. </a:t>
            </a:r>
            <a:r>
              <a:rPr lang="sl-SI" dirty="0">
                <a:cs typeface="+mn-cs"/>
              </a:rPr>
              <a:t>Žitko, Th. Pruschke, PRB </a:t>
            </a:r>
            <a:r>
              <a:rPr lang="sl-SI" b="1" dirty="0">
                <a:cs typeface="+mn-cs"/>
              </a:rPr>
              <a:t>79</a:t>
            </a:r>
            <a:r>
              <a:rPr lang="sl-SI" dirty="0">
                <a:cs typeface="+mn-cs"/>
              </a:rPr>
              <a:t>, 085106 (2009)</a:t>
            </a:r>
            <a:br>
              <a:rPr lang="sl-SI" dirty="0">
                <a:cs typeface="+mn-cs"/>
              </a:rPr>
            </a:br>
            <a:r>
              <a:rPr lang="sl-SI" dirty="0">
                <a:cs typeface="+mn-cs"/>
              </a:rPr>
              <a:t>R. Žitko, Comput. Phys. Comm. </a:t>
            </a:r>
            <a:r>
              <a:rPr lang="sl-SI" b="1" dirty="0">
                <a:cs typeface="+mn-cs"/>
              </a:rPr>
              <a:t>180</a:t>
            </a:r>
            <a:r>
              <a:rPr lang="sl-SI" dirty="0">
                <a:cs typeface="+mn-cs"/>
              </a:rPr>
              <a:t>, 1271 (2009)</a:t>
            </a:r>
            <a:endParaRPr lang="en-US" dirty="0">
              <a:cs typeface="+mn-cs"/>
            </a:endParaRPr>
          </a:p>
        </p:txBody>
      </p:sp>
    </p:spTree>
    <p:extLst>
      <p:ext uri="{BB962C8B-B14F-4D97-AF65-F5344CB8AC3E}">
        <p14:creationId xmlns:p14="http://schemas.microsoft.com/office/powerpoint/2010/main" val="19691004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Iterative diagonalization</a:t>
            </a:r>
          </a:p>
        </p:txBody>
      </p:sp>
      <p:sp>
        <p:nvSpPr>
          <p:cNvPr id="220163" name="Text Box 3"/>
          <p:cNvSpPr txBox="1">
            <a:spLocks noChangeArrowheads="1"/>
          </p:cNvSpPr>
          <p:nvPr/>
        </p:nvSpPr>
        <p:spPr bwMode="auto">
          <a:xfrm>
            <a:off x="611188" y="4292600"/>
            <a:ext cx="5113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sl-SI" sz="2400" b="1">
                <a:cs typeface="Arial" charset="0"/>
              </a:rPr>
              <a:t>Recursion relation:</a:t>
            </a:r>
            <a:endParaRPr lang="en-US" sz="2400" b="1">
              <a:cs typeface="Arial" charset="0"/>
            </a:endParaRPr>
          </a:p>
        </p:txBody>
      </p:sp>
      <p:graphicFrame>
        <p:nvGraphicFramePr>
          <p:cNvPr id="220164" name="Object 4"/>
          <p:cNvGraphicFramePr>
            <a:graphicFrameLocks noGrp="1" noChangeAspect="1"/>
          </p:cNvGraphicFramePr>
          <p:nvPr>
            <p:ph idx="1"/>
          </p:nvPr>
        </p:nvGraphicFramePr>
        <p:xfrm>
          <a:off x="684213" y="4941888"/>
          <a:ext cx="8172450" cy="1452562"/>
        </p:xfrm>
        <a:graphic>
          <a:graphicData uri="http://schemas.openxmlformats.org/presentationml/2006/ole">
            <mc:AlternateContent xmlns:mc="http://schemas.openxmlformats.org/markup-compatibility/2006">
              <mc:Choice xmlns:v="urn:schemas-microsoft-com:vml" Requires="v">
                <p:oleObj spid="_x0000_s37955" name="Equation" r:id="rId4" imgW="6286320" imgH="1117440" progId="Equation.DSMT4">
                  <p:embed/>
                </p:oleObj>
              </mc:Choice>
              <mc:Fallback>
                <p:oleObj name="Equation" r:id="rId4" imgW="6286320" imgH="1117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941888"/>
                        <a:ext cx="8172450" cy="145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2201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295400"/>
            <a:ext cx="53435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4277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lum bright="-56000" contrast="68000"/>
            <a:extLst>
              <a:ext uri="{28A0092B-C50C-407E-A947-70E740481C1C}">
                <a14:useLocalDpi xmlns:a14="http://schemas.microsoft.com/office/drawing/2010/main" val="0"/>
              </a:ext>
            </a:extLst>
          </a:blip>
          <a:srcRect/>
          <a:stretch>
            <a:fillRect/>
          </a:stretch>
        </p:blipFill>
        <p:spPr bwMode="auto">
          <a:xfrm>
            <a:off x="533400" y="1676400"/>
            <a:ext cx="3429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3"/>
          <p:cNvPicPr>
            <a:picLocks noChangeAspect="1" noChangeArrowheads="1"/>
          </p:cNvPicPr>
          <p:nvPr/>
        </p:nvPicPr>
        <p:blipFill>
          <a:blip r:embed="rId4">
            <a:lum bright="-44000" contrast="56000"/>
            <a:extLst>
              <a:ext uri="{28A0092B-C50C-407E-A947-70E740481C1C}">
                <a14:useLocalDpi xmlns:a14="http://schemas.microsoft.com/office/drawing/2010/main" val="0"/>
              </a:ext>
            </a:extLst>
          </a:blip>
          <a:srcRect/>
          <a:stretch>
            <a:fillRect/>
          </a:stretch>
        </p:blipFill>
        <p:spPr bwMode="auto">
          <a:xfrm>
            <a:off x="4953000" y="1676400"/>
            <a:ext cx="3429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Rectangle 4"/>
          <p:cNvSpPr>
            <a:spLocks noGrp="1" noChangeArrowheads="1"/>
          </p:cNvSpPr>
          <p:nvPr>
            <p:ph type="title"/>
          </p:nvPr>
        </p:nvSpPr>
        <p:spPr/>
        <p:txBody>
          <a:bodyPr/>
          <a:lstStyle/>
          <a:p>
            <a:pPr eaLnBrk="1" hangingPunct="1">
              <a:defRPr/>
            </a:pPr>
            <a:r>
              <a:rPr lang="en-US" smtClean="0">
                <a:cs typeface="+mj-cs"/>
              </a:rPr>
              <a:t>Energy-scale separation</a:t>
            </a:r>
          </a:p>
        </p:txBody>
      </p:sp>
    </p:spTree>
    <p:extLst>
      <p:ext uri="{BB962C8B-B14F-4D97-AF65-F5344CB8AC3E}">
        <p14:creationId xmlns:p14="http://schemas.microsoft.com/office/powerpoint/2010/main" val="20999864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Extremely fast (for single-orbital problems)</a:t>
            </a:r>
          </a:p>
          <a:p>
            <a:pPr>
              <a:defRPr/>
            </a:pPr>
            <a:r>
              <a:rPr lang="en-US" dirty="0" smtClean="0"/>
              <a:t>Arbitrarily low temperatures</a:t>
            </a:r>
          </a:p>
          <a:p>
            <a:pPr>
              <a:defRPr/>
            </a:pPr>
            <a:r>
              <a:rPr lang="en-US" dirty="0" smtClean="0"/>
              <a:t>Real-frequency spectral functions</a:t>
            </a:r>
          </a:p>
          <a:p>
            <a:pPr>
              <a:defRPr/>
            </a:pPr>
            <a:r>
              <a:rPr lang="en-US" dirty="0" smtClean="0"/>
              <a:t>Arbitrary local Hamiltonian / hybridization function</a:t>
            </a:r>
            <a:endParaRPr lang="en-US" dirty="0"/>
          </a:p>
        </p:txBody>
      </p:sp>
      <p:sp>
        <p:nvSpPr>
          <p:cNvPr id="2" name="Cross 1"/>
          <p:cNvSpPr/>
          <p:nvPr/>
        </p:nvSpPr>
        <p:spPr>
          <a:xfrm>
            <a:off x="3989456" y="527193"/>
            <a:ext cx="790703" cy="790789"/>
          </a:xfrm>
          <a:prstGeom prst="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181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4343400"/>
            <a:ext cx="8305800" cy="152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507" name="Rectangle 3"/>
          <p:cNvSpPr>
            <a:spLocks noGrp="1" noChangeArrowheads="1"/>
          </p:cNvSpPr>
          <p:nvPr>
            <p:ph type="title"/>
          </p:nvPr>
        </p:nvSpPr>
        <p:spPr/>
        <p:txBody>
          <a:bodyPr/>
          <a:lstStyle/>
          <a:p>
            <a:pPr eaLnBrk="1" hangingPunct="1">
              <a:defRPr/>
            </a:pPr>
            <a:r>
              <a:rPr lang="en-US" smtClean="0">
                <a:cs typeface="+mj-cs"/>
              </a:rPr>
              <a:t>Dynamic quantities</a:t>
            </a:r>
          </a:p>
        </p:txBody>
      </p:sp>
      <p:graphicFrame>
        <p:nvGraphicFramePr>
          <p:cNvPr id="26627" name="Object 4"/>
          <p:cNvGraphicFramePr>
            <a:graphicFrameLocks noGrp="1" noChangeAspect="1"/>
          </p:cNvGraphicFramePr>
          <p:nvPr>
            <p:ph sz="half" idx="1"/>
          </p:nvPr>
        </p:nvGraphicFramePr>
        <p:xfrm>
          <a:off x="3235325" y="2133600"/>
          <a:ext cx="2463800" cy="455613"/>
        </p:xfrm>
        <a:graphic>
          <a:graphicData uri="http://schemas.openxmlformats.org/presentationml/2006/ole">
            <mc:AlternateContent xmlns:mc="http://schemas.openxmlformats.org/markup-compatibility/2006">
              <mc:Choice xmlns:v="urn:schemas-microsoft-com:vml" Requires="v">
                <p:oleObj spid="_x0000_s11441" name="Equation" r:id="rId4" imgW="3022600" imgH="558800" progId="Equation.DSMT4">
                  <p:embed/>
                </p:oleObj>
              </mc:Choice>
              <mc:Fallback>
                <p:oleObj name="Equation" r:id="rId4" imgW="3022600" imgH="558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325" y="2133600"/>
                        <a:ext cx="2463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6628" name="Object 5"/>
          <p:cNvGraphicFramePr>
            <a:graphicFrameLocks noGrp="1" noChangeAspect="1"/>
          </p:cNvGraphicFramePr>
          <p:nvPr>
            <p:ph sz="quarter" idx="2"/>
          </p:nvPr>
        </p:nvGraphicFramePr>
        <p:xfrm>
          <a:off x="2514600" y="3200400"/>
          <a:ext cx="3987800" cy="609600"/>
        </p:xfrm>
        <a:graphic>
          <a:graphicData uri="http://schemas.openxmlformats.org/presentationml/2006/ole">
            <mc:AlternateContent xmlns:mc="http://schemas.openxmlformats.org/markup-compatibility/2006">
              <mc:Choice xmlns:v="urn:schemas-microsoft-com:vml" Requires="v">
                <p:oleObj spid="_x0000_s11442" name="Equation" r:id="rId6" imgW="4483100" imgH="685800" progId="Equation.DSMT4">
                  <p:embed/>
                </p:oleObj>
              </mc:Choice>
              <mc:Fallback>
                <p:oleObj name="Equation" r:id="rId6" imgW="448310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3987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1510" name="Text Box 6"/>
          <p:cNvSpPr txBox="1">
            <a:spLocks noChangeArrowheads="1"/>
          </p:cNvSpPr>
          <p:nvPr/>
        </p:nvSpPr>
        <p:spPr bwMode="auto">
          <a:xfrm>
            <a:off x="250825" y="1557338"/>
            <a:ext cx="849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Arial" charset="0"/>
              </a:rPr>
              <a:t>We</a:t>
            </a:r>
            <a:r>
              <a:rPr lang="ja-JP" altLang="en-US" sz="2400">
                <a:latin typeface="Arial"/>
                <a:cs typeface="Arial" charset="0"/>
              </a:rPr>
              <a:t>’</a:t>
            </a:r>
            <a:r>
              <a:rPr lang="en-US" sz="2400">
                <a:cs typeface="Arial" charset="0"/>
              </a:rPr>
              <a:t>re interested in correlators such as </a:t>
            </a:r>
          </a:p>
        </p:txBody>
      </p:sp>
      <p:sp>
        <p:nvSpPr>
          <p:cNvPr id="21511" name="Text Box 7"/>
          <p:cNvSpPr txBox="1">
            <a:spLocks noChangeArrowheads="1"/>
          </p:cNvSpPr>
          <p:nvPr/>
        </p:nvSpPr>
        <p:spPr bwMode="auto">
          <a:xfrm>
            <a:off x="395288" y="2708275"/>
            <a:ext cx="453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cs typeface="Arial" charset="0"/>
              </a:rPr>
              <a:t>or their Fourier transforms</a:t>
            </a:r>
          </a:p>
        </p:txBody>
      </p:sp>
      <p:graphicFrame>
        <p:nvGraphicFramePr>
          <p:cNvPr id="26631" name="Object 8"/>
          <p:cNvGraphicFramePr>
            <a:graphicFrameLocks noGrp="1" noChangeAspect="1"/>
          </p:cNvGraphicFramePr>
          <p:nvPr>
            <p:ph sz="quarter" idx="3"/>
          </p:nvPr>
        </p:nvGraphicFramePr>
        <p:xfrm>
          <a:off x="533400" y="4495800"/>
          <a:ext cx="7848600" cy="1233488"/>
        </p:xfrm>
        <a:graphic>
          <a:graphicData uri="http://schemas.openxmlformats.org/presentationml/2006/ole">
            <mc:AlternateContent xmlns:mc="http://schemas.openxmlformats.org/markup-compatibility/2006">
              <mc:Choice xmlns:v="urn:schemas-microsoft-com:vml" Requires="v">
                <p:oleObj spid="_x0000_s11443" name="Equation" r:id="rId8" imgW="7759700" imgH="1219200" progId="Equation.DSMT4">
                  <p:embed/>
                </p:oleObj>
              </mc:Choice>
              <mc:Fallback>
                <p:oleObj name="Equation" r:id="rId8" imgW="7759700" imgH="1219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495800"/>
                        <a:ext cx="7848600" cy="123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1513" name="Text Box 9"/>
          <p:cNvSpPr txBox="1">
            <a:spLocks noChangeArrowheads="1"/>
          </p:cNvSpPr>
          <p:nvPr/>
        </p:nvSpPr>
        <p:spPr bwMode="auto">
          <a:xfrm>
            <a:off x="304800" y="3886200"/>
            <a:ext cx="703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cs typeface="Arial" charset="0"/>
              </a:rPr>
              <a:t>Spectral decomposition</a:t>
            </a:r>
            <a:r>
              <a:rPr lang="sl-SI" sz="2400">
                <a:cs typeface="Arial" charset="0"/>
              </a:rPr>
              <a:t> (Lehmann representation)</a:t>
            </a:r>
            <a:r>
              <a:rPr lang="en-US" sz="2400">
                <a:cs typeface="Arial" charset="0"/>
              </a:rPr>
              <a:t>:</a:t>
            </a:r>
          </a:p>
        </p:txBody>
      </p:sp>
      <p:sp>
        <p:nvSpPr>
          <p:cNvPr id="21514" name="Text Box 10"/>
          <p:cNvSpPr txBox="1">
            <a:spLocks noChangeArrowheads="1"/>
          </p:cNvSpPr>
          <p:nvPr/>
        </p:nvSpPr>
        <p:spPr bwMode="auto">
          <a:xfrm>
            <a:off x="0" y="601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sl-SI">
                <a:cs typeface="Arial" charset="0"/>
              </a:rPr>
              <a:t>Frota, Oliveira, PRB </a:t>
            </a:r>
            <a:r>
              <a:rPr lang="sl-SI" b="1">
                <a:cs typeface="Arial" charset="0"/>
              </a:rPr>
              <a:t>33</a:t>
            </a:r>
            <a:r>
              <a:rPr lang="sl-SI">
                <a:cs typeface="Arial" charset="0"/>
              </a:rPr>
              <a:t>, 7871 (1986); Sakai, Shimizu, Kasuya, JPSJ </a:t>
            </a:r>
            <a:r>
              <a:rPr lang="sl-SI" b="1">
                <a:cs typeface="Arial" charset="0"/>
              </a:rPr>
              <a:t>58</a:t>
            </a:r>
            <a:r>
              <a:rPr lang="sl-SI">
                <a:cs typeface="Arial" charset="0"/>
              </a:rPr>
              <a:t>, 3666 (1989); </a:t>
            </a:r>
            <a:br>
              <a:rPr lang="sl-SI">
                <a:cs typeface="Arial" charset="0"/>
              </a:rPr>
            </a:br>
            <a:r>
              <a:rPr lang="sl-SI">
                <a:cs typeface="Arial" charset="0"/>
              </a:rPr>
              <a:t>Costi, Hewson, Zlatić, JPCM </a:t>
            </a:r>
            <a:r>
              <a:rPr lang="sl-SI" b="1">
                <a:cs typeface="Arial" charset="0"/>
              </a:rPr>
              <a:t>6</a:t>
            </a:r>
            <a:r>
              <a:rPr lang="sl-SI">
                <a:cs typeface="Arial" charset="0"/>
              </a:rPr>
              <a:t>, 2519 (1994); Hofstetter, PRL </a:t>
            </a:r>
            <a:r>
              <a:rPr lang="sl-SI" b="1">
                <a:cs typeface="Arial" charset="0"/>
              </a:rPr>
              <a:t>85</a:t>
            </a:r>
            <a:r>
              <a:rPr lang="sl-SI">
                <a:cs typeface="Arial" charset="0"/>
              </a:rPr>
              <a:t>, 1508 (2000).</a:t>
            </a:r>
            <a:endParaRPr lang="en-US">
              <a:cs typeface="Arial" charset="0"/>
            </a:endParaRPr>
          </a:p>
        </p:txBody>
      </p:sp>
    </p:spTree>
    <p:extLst>
      <p:ext uri="{BB962C8B-B14F-4D97-AF65-F5344CB8AC3E}">
        <p14:creationId xmlns:p14="http://schemas.microsoft.com/office/powerpoint/2010/main" val="31974332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3562"/>
          </a:xfrm>
        </p:spPr>
        <p:txBody>
          <a:bodyPr>
            <a:normAutofit fontScale="90000"/>
          </a:bodyPr>
          <a:lstStyle/>
          <a:p>
            <a:pPr eaLnBrk="1" hangingPunct="1">
              <a:defRPr/>
            </a:pPr>
            <a:r>
              <a:rPr lang="sl-SI" sz="4000" smtClean="0">
                <a:cs typeface="+mj-cs"/>
              </a:rPr>
              <a:t>Patching</a:t>
            </a:r>
            <a:endParaRPr lang="en-US" sz="4000" smtClean="0">
              <a:cs typeface="+mj-cs"/>
            </a:endParaRPr>
          </a:p>
        </p:txBody>
      </p:sp>
      <p:graphicFrame>
        <p:nvGraphicFramePr>
          <p:cNvPr id="28674" name="Object 3"/>
          <p:cNvGraphicFramePr>
            <a:graphicFrameLocks noGrp="1" noChangeAspect="1"/>
          </p:cNvGraphicFramePr>
          <p:nvPr>
            <p:ph idx="1"/>
          </p:nvPr>
        </p:nvGraphicFramePr>
        <p:xfrm>
          <a:off x="533400" y="1295400"/>
          <a:ext cx="4960938" cy="3302000"/>
        </p:xfrm>
        <a:graphic>
          <a:graphicData uri="http://schemas.openxmlformats.org/presentationml/2006/ole">
            <mc:AlternateContent xmlns:mc="http://schemas.openxmlformats.org/markup-compatibility/2006">
              <mc:Choice xmlns:v="urn:schemas-microsoft-com:vml" Requires="v">
                <p:oleObj spid="_x0000_s13379" name="Corel DESIGNER" r:id="rId3" imgW="5511800" imgH="3594100" progId="CorelDESIGNER.Graphic.12">
                  <p:embed/>
                </p:oleObj>
              </mc:Choice>
              <mc:Fallback>
                <p:oleObj name="Corel DESIGNER" r:id="rId3" imgW="5511800" imgH="3594100" progId="CorelDESIGNER.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4960938"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556" name="Text Box 4"/>
          <p:cNvSpPr txBox="1">
            <a:spLocks noChangeArrowheads="1"/>
          </p:cNvSpPr>
          <p:nvPr/>
        </p:nvSpPr>
        <p:spPr bwMode="auto">
          <a:xfrm>
            <a:off x="1185863" y="4875213"/>
            <a:ext cx="4016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cs typeface="Arial" charset="0"/>
              </a:rPr>
              <a:t>p</a:t>
            </a:r>
          </a:p>
        </p:txBody>
      </p:sp>
      <p:sp>
        <p:nvSpPr>
          <p:cNvPr id="23557" name="Text Box 5"/>
          <p:cNvSpPr txBox="1">
            <a:spLocks noChangeArrowheads="1"/>
          </p:cNvSpPr>
          <p:nvPr/>
        </p:nvSpPr>
        <p:spPr bwMode="auto">
          <a:xfrm>
            <a:off x="2328863" y="2741613"/>
            <a:ext cx="982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l-SI" sz="2800" b="1">
                <a:cs typeface="Arial" charset="0"/>
              </a:rPr>
              <a:t>p</a:t>
            </a:r>
            <a:r>
              <a:rPr lang="sl-SI" sz="2800">
                <a:latin typeface="Symbol" charset="0"/>
                <a:cs typeface="Arial" charset="0"/>
              </a:rPr>
              <a:t>L</a:t>
            </a:r>
            <a:r>
              <a:rPr lang="sl-SI" sz="2800" baseline="30000">
                <a:cs typeface="Arial" charset="0"/>
              </a:rPr>
              <a:t>1/2</a:t>
            </a:r>
            <a:endParaRPr lang="en-US" sz="2800" baseline="30000">
              <a:cs typeface="Arial" charset="0"/>
            </a:endParaRPr>
          </a:p>
        </p:txBody>
      </p:sp>
      <p:sp>
        <p:nvSpPr>
          <p:cNvPr id="23558" name="Text Box 6"/>
          <p:cNvSpPr txBox="1">
            <a:spLocks noChangeArrowheads="1"/>
          </p:cNvSpPr>
          <p:nvPr/>
        </p:nvSpPr>
        <p:spPr bwMode="auto">
          <a:xfrm>
            <a:off x="3624263" y="4799013"/>
            <a:ext cx="6461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l-SI" sz="2800" b="1">
                <a:cs typeface="Arial" charset="0"/>
              </a:rPr>
              <a:t>p</a:t>
            </a:r>
            <a:r>
              <a:rPr lang="sl-SI" sz="2800">
                <a:latin typeface="Symbol" charset="0"/>
                <a:cs typeface="Arial" charset="0"/>
              </a:rPr>
              <a:t>L</a:t>
            </a:r>
            <a:endParaRPr lang="en-US" sz="2800" baseline="30000">
              <a:cs typeface="Arial" charset="0"/>
            </a:endParaRPr>
          </a:p>
        </p:txBody>
      </p:sp>
      <p:sp>
        <p:nvSpPr>
          <p:cNvPr id="23559" name="Line 7"/>
          <p:cNvSpPr>
            <a:spLocks noChangeShapeType="1"/>
          </p:cNvSpPr>
          <p:nvPr/>
        </p:nvSpPr>
        <p:spPr bwMode="auto">
          <a:xfrm flipV="1">
            <a:off x="1414463" y="4494213"/>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60" name="Line 8"/>
          <p:cNvSpPr>
            <a:spLocks noChangeShapeType="1"/>
          </p:cNvSpPr>
          <p:nvPr/>
        </p:nvSpPr>
        <p:spPr bwMode="auto">
          <a:xfrm flipH="1" flipV="1">
            <a:off x="2938463" y="4494213"/>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61" name="Line 9"/>
          <p:cNvSpPr>
            <a:spLocks noChangeShapeType="1"/>
          </p:cNvSpPr>
          <p:nvPr/>
        </p:nvSpPr>
        <p:spPr bwMode="auto">
          <a:xfrm flipH="1">
            <a:off x="2481263" y="3275013"/>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62" name="Text Box 10"/>
          <p:cNvSpPr txBox="1">
            <a:spLocks noChangeArrowheads="1"/>
          </p:cNvSpPr>
          <p:nvPr/>
        </p:nvSpPr>
        <p:spPr bwMode="auto">
          <a:xfrm>
            <a:off x="5629275" y="2819400"/>
            <a:ext cx="35147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b="1">
                <a:cs typeface="Arial" charset="0"/>
              </a:rPr>
              <a:t>p</a:t>
            </a:r>
            <a:r>
              <a:rPr lang="en-US" sz="2400">
                <a:cs typeface="Arial" charset="0"/>
              </a:rPr>
              <a:t>: patching parameter </a:t>
            </a:r>
            <a:r>
              <a:rPr lang="sl-SI" sz="2400">
                <a:cs typeface="Arial" charset="0"/>
              </a:rPr>
              <a:t/>
            </a:r>
            <a:br>
              <a:rPr lang="sl-SI" sz="2400">
                <a:cs typeface="Arial" charset="0"/>
              </a:rPr>
            </a:br>
            <a:r>
              <a:rPr lang="sl-SI" sz="2400">
                <a:cs typeface="Arial" charset="0"/>
              </a:rPr>
              <a:t>(in units of the energy </a:t>
            </a:r>
            <a:br>
              <a:rPr lang="sl-SI" sz="2400">
                <a:cs typeface="Arial" charset="0"/>
              </a:rPr>
            </a:br>
            <a:r>
              <a:rPr lang="sl-SI" sz="2400">
                <a:cs typeface="Arial" charset="0"/>
              </a:rPr>
              <a:t>scale at N+1-th iteration)</a:t>
            </a:r>
            <a:endParaRPr lang="en-US" sz="2400">
              <a:cs typeface="Arial" charset="0"/>
            </a:endParaRPr>
          </a:p>
        </p:txBody>
      </p:sp>
      <p:sp>
        <p:nvSpPr>
          <p:cNvPr id="23563" name="Text Box 11"/>
          <p:cNvSpPr txBox="1">
            <a:spLocks noChangeArrowheads="1"/>
          </p:cNvSpPr>
          <p:nvPr/>
        </p:nvSpPr>
        <p:spPr bwMode="auto">
          <a:xfrm>
            <a:off x="5943600" y="45720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sl-SI">
                <a:cs typeface="Arial" charset="0"/>
              </a:rPr>
              <a:t>Bulla, Costi, Vollhardt, </a:t>
            </a:r>
            <a:br>
              <a:rPr lang="sl-SI">
                <a:cs typeface="Arial" charset="0"/>
              </a:rPr>
            </a:br>
            <a:r>
              <a:rPr lang="sl-SI">
                <a:cs typeface="Arial" charset="0"/>
              </a:rPr>
              <a:t>PRB </a:t>
            </a:r>
            <a:r>
              <a:rPr lang="sl-SI" b="1">
                <a:cs typeface="Arial" charset="0"/>
              </a:rPr>
              <a:t>64</a:t>
            </a:r>
            <a:r>
              <a:rPr lang="sl-SI">
                <a:cs typeface="Arial" charset="0"/>
              </a:rPr>
              <a:t>, 045103 (2001).</a:t>
            </a:r>
            <a:endParaRPr lang="en-US">
              <a:cs typeface="Arial" charset="0"/>
            </a:endParaRPr>
          </a:p>
        </p:txBody>
      </p:sp>
      <p:sp>
        <p:nvSpPr>
          <p:cNvPr id="23564" name="Text Box 12"/>
          <p:cNvSpPr txBox="1">
            <a:spLocks noChangeArrowheads="1"/>
          </p:cNvSpPr>
          <p:nvPr/>
        </p:nvSpPr>
        <p:spPr bwMode="auto">
          <a:xfrm>
            <a:off x="304800" y="5562600"/>
            <a:ext cx="66024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l-SI" sz="2400">
                <a:cs typeface="Arial" charset="0"/>
              </a:rPr>
              <a:t>Alternatively: </a:t>
            </a:r>
            <a:r>
              <a:rPr lang="sl-SI" sz="2400" b="1">
                <a:cs typeface="Arial" charset="0"/>
              </a:rPr>
              <a:t>complete Fock space</a:t>
            </a:r>
            <a:r>
              <a:rPr lang="sl-SI" sz="2400">
                <a:cs typeface="Arial" charset="0"/>
              </a:rPr>
              <a:t> approach.</a:t>
            </a:r>
            <a:r>
              <a:rPr lang="sl-SI">
                <a:cs typeface="Arial" charset="0"/>
              </a:rPr>
              <a:t> </a:t>
            </a:r>
            <a:br>
              <a:rPr lang="sl-SI">
                <a:cs typeface="Arial" charset="0"/>
              </a:rPr>
            </a:br>
            <a:r>
              <a:rPr lang="sl-SI">
                <a:cs typeface="Arial" charset="0"/>
              </a:rPr>
              <a:t>Peters, Pruschke, Anders, PRB </a:t>
            </a:r>
            <a:r>
              <a:rPr lang="sl-SI" b="1">
                <a:cs typeface="Arial" charset="0"/>
              </a:rPr>
              <a:t>74</a:t>
            </a:r>
            <a:r>
              <a:rPr lang="sl-SI">
                <a:cs typeface="Arial" charset="0"/>
              </a:rPr>
              <a:t>, 245114 (2006)</a:t>
            </a:r>
            <a:br>
              <a:rPr lang="sl-SI">
                <a:cs typeface="Arial" charset="0"/>
              </a:rPr>
            </a:br>
            <a:r>
              <a:rPr lang="sl-SI">
                <a:cs typeface="Arial" charset="0"/>
              </a:rPr>
              <a:t>Weichselbaum, von Delft, PRL </a:t>
            </a:r>
            <a:r>
              <a:rPr lang="sl-SI" b="1">
                <a:cs typeface="Arial" charset="0"/>
              </a:rPr>
              <a:t>99</a:t>
            </a:r>
            <a:r>
              <a:rPr lang="sl-SI">
                <a:cs typeface="Arial" charset="0"/>
              </a:rPr>
              <a:t>, 076402 (2007).</a:t>
            </a:r>
            <a:endParaRPr lang="en-US">
              <a:cs typeface="Arial" charset="0"/>
            </a:endParaRPr>
          </a:p>
        </p:txBody>
      </p:sp>
    </p:spTree>
    <p:extLst>
      <p:ext uri="{BB962C8B-B14F-4D97-AF65-F5344CB8AC3E}">
        <p14:creationId xmlns:p14="http://schemas.microsoft.com/office/powerpoint/2010/main" val="40189035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470535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651" name="Rectangle 3"/>
          <p:cNvSpPr>
            <a:spLocks noGrp="1" noChangeArrowheads="1"/>
          </p:cNvSpPr>
          <p:nvPr>
            <p:ph type="title"/>
          </p:nvPr>
        </p:nvSpPr>
        <p:spPr>
          <a:xfrm>
            <a:off x="457200" y="274638"/>
            <a:ext cx="8229600" cy="944562"/>
          </a:xfrm>
        </p:spPr>
        <p:txBody>
          <a:bodyPr/>
          <a:lstStyle/>
          <a:p>
            <a:pPr eaLnBrk="1" hangingPunct="1">
              <a:defRPr/>
            </a:pPr>
            <a:r>
              <a:rPr lang="sl-SI" smtClean="0">
                <a:cs typeface="+mj-cs"/>
              </a:rPr>
              <a:t>Broadening</a:t>
            </a:r>
            <a:endParaRPr lang="en-US" smtClean="0">
              <a:cs typeface="+mj-cs"/>
            </a:endParaRPr>
          </a:p>
        </p:txBody>
      </p:sp>
      <p:graphicFrame>
        <p:nvGraphicFramePr>
          <p:cNvPr id="29699" name="Object 4"/>
          <p:cNvGraphicFramePr>
            <a:graphicFrameLocks noGrp="1" noChangeAspect="1"/>
          </p:cNvGraphicFramePr>
          <p:nvPr>
            <p:ph idx="1"/>
          </p:nvPr>
        </p:nvGraphicFramePr>
        <p:xfrm>
          <a:off x="2514600" y="1143000"/>
          <a:ext cx="4021138" cy="2636838"/>
        </p:xfrm>
        <a:graphic>
          <a:graphicData uri="http://schemas.openxmlformats.org/presentationml/2006/ole">
            <mc:AlternateContent xmlns:mc="http://schemas.openxmlformats.org/markup-compatibility/2006">
              <mc:Choice xmlns:v="urn:schemas-microsoft-com:vml" Requires="v">
                <p:oleObj spid="_x0000_s14403" name="Corel DESIGNER" r:id="rId4" imgW="4457700" imgH="2870200" progId="CorelDESIGNER.Graphic.12">
                  <p:embed/>
                </p:oleObj>
              </mc:Choice>
              <mc:Fallback>
                <p:oleObj name="Corel DESIGNER" r:id="rId4" imgW="4457700" imgH="2870200"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4021138" cy="263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7653" name="Text Box 5"/>
          <p:cNvSpPr txBox="1">
            <a:spLocks noChangeArrowheads="1"/>
          </p:cNvSpPr>
          <p:nvPr/>
        </p:nvSpPr>
        <p:spPr bwMode="auto">
          <a:xfrm>
            <a:off x="5943600" y="44196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sl-SI" sz="2800">
                <a:latin typeface="Symbol" charset="0"/>
                <a:cs typeface="Arial" charset="0"/>
              </a:rPr>
              <a:t>h</a:t>
            </a:r>
            <a:r>
              <a:rPr lang="sl-SI" sz="2800" baseline="-25000">
                <a:cs typeface="Arial" charset="0"/>
              </a:rPr>
              <a:t>E</a:t>
            </a:r>
            <a:r>
              <a:rPr lang="sl-SI" sz="2800">
                <a:cs typeface="Arial" charset="0"/>
              </a:rPr>
              <a:t> = </a:t>
            </a:r>
            <a:r>
              <a:rPr lang="sl-SI" sz="2800">
                <a:latin typeface="Symbol" charset="0"/>
                <a:cs typeface="Arial" charset="0"/>
              </a:rPr>
              <a:t>h</a:t>
            </a:r>
            <a:r>
              <a:rPr lang="sl-SI" sz="2800">
                <a:cs typeface="Arial" charset="0"/>
              </a:rPr>
              <a:t> |E|</a:t>
            </a:r>
            <a:endParaRPr lang="en-US" sz="2800">
              <a:cs typeface="Arial" charset="0"/>
            </a:endParaRPr>
          </a:p>
        </p:txBody>
      </p:sp>
    </p:spTree>
    <p:extLst>
      <p:ext uri="{BB962C8B-B14F-4D97-AF65-F5344CB8AC3E}">
        <p14:creationId xmlns:p14="http://schemas.microsoft.com/office/powerpoint/2010/main" val="7725786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2005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4563" name="Rectangle 3"/>
          <p:cNvSpPr>
            <a:spLocks noChangeArrowheads="1"/>
          </p:cNvSpPr>
          <p:nvPr/>
        </p:nvSpPr>
        <p:spPr bwMode="auto">
          <a:xfrm>
            <a:off x="304800" y="685800"/>
            <a:ext cx="9144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64" name="Rectangle 4"/>
          <p:cNvSpPr>
            <a:spLocks noChangeArrowheads="1"/>
          </p:cNvSpPr>
          <p:nvPr/>
        </p:nvSpPr>
        <p:spPr bwMode="auto">
          <a:xfrm>
            <a:off x="304800" y="6096000"/>
            <a:ext cx="9144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65" name="Rectangle 5"/>
          <p:cNvSpPr>
            <a:spLocks noGrp="1" noChangeArrowheads="1"/>
          </p:cNvSpPr>
          <p:nvPr>
            <p:ph type="title"/>
          </p:nvPr>
        </p:nvSpPr>
        <p:spPr>
          <a:xfrm>
            <a:off x="457200" y="0"/>
            <a:ext cx="8229600" cy="1143000"/>
          </a:xfrm>
        </p:spPr>
        <p:txBody>
          <a:bodyPr/>
          <a:lstStyle/>
          <a:p>
            <a:r>
              <a:rPr lang="sl-SI" sz="4000" b="1"/>
              <a:t>High-resolution</a:t>
            </a:r>
            <a:r>
              <a:rPr lang="sl-SI" sz="4000"/>
              <a:t> spectral functions</a:t>
            </a:r>
            <a:endParaRPr lang="en-US" sz="4000"/>
          </a:p>
        </p:txBody>
      </p:sp>
    </p:spTree>
    <p:extLst>
      <p:ext uri="{BB962C8B-B14F-4D97-AF65-F5344CB8AC3E}">
        <p14:creationId xmlns:p14="http://schemas.microsoft.com/office/powerpoint/2010/main" val="15792235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p:txBody>
          <a:bodyPr/>
          <a:lstStyle/>
          <a:p>
            <a:r>
              <a:rPr lang="sl-SI"/>
              <a:t>Dynamical mean-field theory</a:t>
            </a:r>
            <a:endParaRPr lang="en-US"/>
          </a:p>
        </p:txBody>
      </p:sp>
      <p:pic>
        <p:nvPicPr>
          <p:cNvPr id="2293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715000"/>
            <a:ext cx="44386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229383" name="Object 7"/>
          <p:cNvGraphicFramePr>
            <a:graphicFrameLocks noGrp="1" noChangeAspect="1"/>
          </p:cNvGraphicFramePr>
          <p:nvPr>
            <p:ph idx="1"/>
          </p:nvPr>
        </p:nvGraphicFramePr>
        <p:xfrm>
          <a:off x="304800" y="1524000"/>
          <a:ext cx="2403475" cy="2159000"/>
        </p:xfrm>
        <a:graphic>
          <a:graphicData uri="http://schemas.openxmlformats.org/presentationml/2006/ole">
            <mc:AlternateContent xmlns:mc="http://schemas.openxmlformats.org/markup-compatibility/2006">
              <mc:Choice xmlns:v="urn:schemas-microsoft-com:vml" Requires="v">
                <p:oleObj spid="_x0000_s42050" name="Corel DESIGNER" r:id="rId4" imgW="4655058" imgH="4180230" progId="CorelDESIGNER.Graphic.12">
                  <p:embed/>
                </p:oleObj>
              </mc:Choice>
              <mc:Fallback>
                <p:oleObj name="Corel DESIGNER" r:id="rId4" imgW="4655058" imgH="4180230"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2403475"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293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438400"/>
            <a:ext cx="60960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9386" name="Text Box 10"/>
          <p:cNvSpPr txBox="1">
            <a:spLocks noChangeArrowheads="1"/>
          </p:cNvSpPr>
          <p:nvPr/>
        </p:nvSpPr>
        <p:spPr bwMode="auto">
          <a:xfrm>
            <a:off x="4114800" y="1752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400"/>
              <a:t>Hubbard model</a:t>
            </a:r>
            <a:endParaRPr lang="en-US" sz="2400"/>
          </a:p>
        </p:txBody>
      </p:sp>
      <p:pic>
        <p:nvPicPr>
          <p:cNvPr id="2293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810000"/>
            <a:ext cx="65246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938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5029200"/>
            <a:ext cx="45529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9389" name="Rectangle 13"/>
          <p:cNvSpPr>
            <a:spLocks noChangeArrowheads="1"/>
          </p:cNvSpPr>
          <p:nvPr/>
        </p:nvSpPr>
        <p:spPr bwMode="auto">
          <a:xfrm>
            <a:off x="5791200" y="4953000"/>
            <a:ext cx="25146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8310849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51371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6" name="Text Box 4"/>
          <p:cNvSpPr txBox="1">
            <a:spLocks noChangeArrowheads="1"/>
          </p:cNvSpPr>
          <p:nvPr/>
        </p:nvSpPr>
        <p:spPr bwMode="auto">
          <a:xfrm>
            <a:off x="6019800" y="2590800"/>
            <a:ext cx="2819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400">
                <a:cs typeface="Arial" charset="0"/>
              </a:rPr>
              <a:t>Hubbard model on the B</a:t>
            </a:r>
            <a:r>
              <a:rPr lang="sl-SI" sz="2400">
                <a:cs typeface="Arial" charset="0"/>
              </a:rPr>
              <a:t>ethe lattice</a:t>
            </a:r>
            <a:r>
              <a:rPr lang="en-US" sz="2400">
                <a:cs typeface="Arial" charset="0"/>
              </a:rPr>
              <a:t>,</a:t>
            </a:r>
            <a:br>
              <a:rPr lang="en-US" sz="2400">
                <a:cs typeface="Arial" charset="0"/>
              </a:rPr>
            </a:br>
            <a:r>
              <a:rPr lang="en-US" sz="2400">
                <a:cs typeface="Arial" charset="0"/>
              </a:rPr>
              <a:t>PM phase</a:t>
            </a:r>
          </a:p>
          <a:p>
            <a:pPr algn="ctr">
              <a:spcBef>
                <a:spcPct val="50000"/>
              </a:spcBef>
              <a:defRPr/>
            </a:pPr>
            <a:r>
              <a:rPr lang="en-US" sz="2400">
                <a:solidFill>
                  <a:schemeClr val="accent2"/>
                </a:solidFill>
                <a:cs typeface="Arial" charset="0"/>
              </a:rPr>
              <a:t>inner</a:t>
            </a:r>
            <a:r>
              <a:rPr lang="sl-SI" sz="2400">
                <a:solidFill>
                  <a:schemeClr val="accent2"/>
                </a:solidFill>
                <a:cs typeface="Arial" charset="0"/>
              </a:rPr>
              <a:t> </a:t>
            </a:r>
            <a:r>
              <a:rPr lang="en-US" sz="2400">
                <a:solidFill>
                  <a:schemeClr val="accent2"/>
                </a:solidFill>
                <a:cs typeface="Arial" charset="0"/>
              </a:rPr>
              <a:t>band</a:t>
            </a:r>
            <a:r>
              <a:rPr lang="sl-SI" sz="2400">
                <a:solidFill>
                  <a:schemeClr val="accent2"/>
                </a:solidFill>
                <a:cs typeface="Arial" charset="0"/>
              </a:rPr>
              <a:t>-</a:t>
            </a:r>
            <a:r>
              <a:rPr lang="en-US" sz="2400">
                <a:solidFill>
                  <a:schemeClr val="accent2"/>
                </a:solidFill>
                <a:cs typeface="Arial" charset="0"/>
              </a:rPr>
              <a:t>edge features</a:t>
            </a:r>
          </a:p>
        </p:txBody>
      </p:sp>
      <p:sp>
        <p:nvSpPr>
          <p:cNvPr id="74757" name="Line 5"/>
          <p:cNvSpPr>
            <a:spLocks noChangeShapeType="1"/>
          </p:cNvSpPr>
          <p:nvPr/>
        </p:nvSpPr>
        <p:spPr bwMode="auto">
          <a:xfrm flipH="1">
            <a:off x="4191000" y="1828800"/>
            <a:ext cx="228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758" name="Line 6"/>
          <p:cNvSpPr>
            <a:spLocks noChangeShapeType="1"/>
          </p:cNvSpPr>
          <p:nvPr/>
        </p:nvSpPr>
        <p:spPr bwMode="auto">
          <a:xfrm flipH="1">
            <a:off x="4081463" y="3090863"/>
            <a:ext cx="228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759" name="Line 7"/>
          <p:cNvSpPr>
            <a:spLocks noChangeShapeType="1"/>
          </p:cNvSpPr>
          <p:nvPr/>
        </p:nvSpPr>
        <p:spPr bwMode="auto">
          <a:xfrm flipH="1">
            <a:off x="3908425" y="4549775"/>
            <a:ext cx="228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4760" name="Text Box 8"/>
          <p:cNvSpPr txBox="1">
            <a:spLocks noChangeArrowheads="1"/>
          </p:cNvSpPr>
          <p:nvPr/>
        </p:nvSpPr>
        <p:spPr bwMode="auto">
          <a:xfrm>
            <a:off x="6172200" y="5715000"/>
            <a:ext cx="2819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See also DMRG study,</a:t>
            </a:r>
            <a:br>
              <a:rPr lang="en-US">
                <a:cs typeface="+mn-cs"/>
              </a:rPr>
            </a:br>
            <a:r>
              <a:rPr lang="en-US">
                <a:cs typeface="+mn-cs"/>
              </a:rPr>
              <a:t>Karski, Raas, Uhrig,</a:t>
            </a:r>
            <a:br>
              <a:rPr lang="en-US">
                <a:cs typeface="+mn-cs"/>
              </a:rPr>
            </a:br>
            <a:r>
              <a:rPr lang="en-US">
                <a:cs typeface="+mn-cs"/>
              </a:rPr>
              <a:t>PRB </a:t>
            </a:r>
            <a:r>
              <a:rPr lang="en-US" b="1">
                <a:cs typeface="+mn-cs"/>
              </a:rPr>
              <a:t>72</a:t>
            </a:r>
            <a:r>
              <a:rPr lang="en-US">
                <a:cs typeface="+mn-cs"/>
              </a:rPr>
              <a:t>, 113110 (2005).</a:t>
            </a:r>
          </a:p>
        </p:txBody>
      </p:sp>
    </p:spTree>
    <p:extLst>
      <p:ext uri="{BB962C8B-B14F-4D97-AF65-F5344CB8AC3E}">
        <p14:creationId xmlns:p14="http://schemas.microsoft.com/office/powerpoint/2010/main" val="2829116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640594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t>Tools: </a:t>
            </a:r>
            <a:r>
              <a:rPr lang="en-US">
                <a:solidFill>
                  <a:schemeClr val="accent2"/>
                </a:solidFill>
              </a:rPr>
              <a:t>SNEG</a:t>
            </a:r>
            <a:r>
              <a:rPr lang="en-US"/>
              <a:t> and </a:t>
            </a:r>
            <a:r>
              <a:rPr lang="en-US">
                <a:solidFill>
                  <a:schemeClr val="accent2"/>
                </a:solidFill>
              </a:rPr>
              <a:t>NRG Ljubljana</a:t>
            </a:r>
          </a:p>
        </p:txBody>
      </p:sp>
      <p:sp>
        <p:nvSpPr>
          <p:cNvPr id="14345" name="Text Box 9"/>
          <p:cNvSpPr txBox="1">
            <a:spLocks noChangeArrowheads="1"/>
          </p:cNvSpPr>
          <p:nvPr/>
        </p:nvSpPr>
        <p:spPr bwMode="auto">
          <a:xfrm>
            <a:off x="228600" y="2133600"/>
            <a:ext cx="3810000" cy="19208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Add-on package for the computer algebra system Mathematica for performing calculations involving </a:t>
            </a:r>
            <a:br>
              <a:rPr lang="en-US"/>
            </a:br>
            <a:r>
              <a:rPr lang="en-US">
                <a:solidFill>
                  <a:srgbClr val="339933"/>
                </a:solidFill>
              </a:rPr>
              <a:t>non-commuting operators</a:t>
            </a:r>
          </a:p>
        </p:txBody>
      </p:sp>
      <p:sp>
        <p:nvSpPr>
          <p:cNvPr id="14346" name="Line 10"/>
          <p:cNvSpPr>
            <a:spLocks noChangeShapeType="1"/>
          </p:cNvSpPr>
          <p:nvPr/>
        </p:nvSpPr>
        <p:spPr bwMode="auto">
          <a:xfrm flipH="1">
            <a:off x="2514600" y="16002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47" name="Text Box 11"/>
          <p:cNvSpPr txBox="1">
            <a:spLocks noChangeArrowheads="1"/>
          </p:cNvSpPr>
          <p:nvPr/>
        </p:nvSpPr>
        <p:spPr bwMode="auto">
          <a:xfrm>
            <a:off x="4572000" y="2209800"/>
            <a:ext cx="4343400" cy="3233738"/>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Efficient general purpose </a:t>
            </a:r>
            <a:br>
              <a:rPr lang="en-US"/>
            </a:br>
            <a:r>
              <a:rPr lang="en-US">
                <a:solidFill>
                  <a:srgbClr val="339933"/>
                </a:solidFill>
              </a:rPr>
              <a:t>numerical renormalization group</a:t>
            </a:r>
            <a:r>
              <a:rPr lang="en-US"/>
              <a:t> code</a:t>
            </a:r>
          </a:p>
          <a:p>
            <a:pPr>
              <a:spcBef>
                <a:spcPct val="50000"/>
              </a:spcBef>
              <a:buFontTx/>
              <a:buChar char="•"/>
            </a:pPr>
            <a:r>
              <a:rPr lang="en-US"/>
              <a:t> flexible and adaptable</a:t>
            </a:r>
          </a:p>
          <a:p>
            <a:pPr>
              <a:spcBef>
                <a:spcPct val="50000"/>
              </a:spcBef>
              <a:buFontTx/>
              <a:buChar char="•"/>
            </a:pPr>
            <a:r>
              <a:rPr lang="en-US"/>
              <a:t> highly optimized (partially parallelized)</a:t>
            </a:r>
          </a:p>
          <a:p>
            <a:pPr>
              <a:spcBef>
                <a:spcPct val="50000"/>
              </a:spcBef>
              <a:buFontTx/>
              <a:buChar char="•"/>
            </a:pPr>
            <a:r>
              <a:rPr lang="en-US"/>
              <a:t> easy to use</a:t>
            </a:r>
          </a:p>
        </p:txBody>
      </p:sp>
      <p:sp>
        <p:nvSpPr>
          <p:cNvPr id="14349" name="Line 13"/>
          <p:cNvSpPr>
            <a:spLocks noChangeShapeType="1"/>
          </p:cNvSpPr>
          <p:nvPr/>
        </p:nvSpPr>
        <p:spPr bwMode="auto">
          <a:xfrm>
            <a:off x="5486400" y="15240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4350" name="Text Box 14"/>
          <p:cNvSpPr txBox="1">
            <a:spLocks noChangeArrowheads="1"/>
          </p:cNvSpPr>
          <p:nvPr/>
        </p:nvSpPr>
        <p:spPr bwMode="auto">
          <a:xfrm>
            <a:off x="457200" y="5638800"/>
            <a:ext cx="845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Both are </a:t>
            </a:r>
            <a:r>
              <a:rPr lang="en-US" b="1"/>
              <a:t>freely available</a:t>
            </a:r>
            <a:r>
              <a:rPr lang="en-US"/>
              <a:t> under the GPL licence:</a:t>
            </a:r>
          </a:p>
          <a:p>
            <a:pPr algn="ctr">
              <a:spcBef>
                <a:spcPct val="50000"/>
              </a:spcBef>
            </a:pPr>
            <a:r>
              <a:rPr lang="en-US" b="1">
                <a:solidFill>
                  <a:srgbClr val="FF3300"/>
                </a:solidFill>
              </a:rPr>
              <a:t>http://nrgljubljana.ijs.si/</a:t>
            </a:r>
          </a:p>
        </p:txBody>
      </p:sp>
      <p:sp>
        <p:nvSpPr>
          <p:cNvPr id="14351" name="Line 15"/>
          <p:cNvSpPr>
            <a:spLocks noChangeShapeType="1"/>
          </p:cNvSpPr>
          <p:nvPr/>
        </p:nvSpPr>
        <p:spPr bwMode="auto">
          <a:xfrm>
            <a:off x="4114800" y="2971800"/>
            <a:ext cx="381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7549093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557847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6779847" y="988852"/>
            <a:ext cx="1621692" cy="523220"/>
          </a:xfrm>
          <a:prstGeom prst="rect">
            <a:avLst/>
          </a:prstGeom>
          <a:noFill/>
        </p:spPr>
        <p:txBody>
          <a:bodyPr wrap="square" rtlCol="0">
            <a:spAutoFit/>
          </a:bodyPr>
          <a:lstStyle/>
          <a:p>
            <a:r>
              <a:rPr lang="en-US" sz="2800" dirty="0" err="1" smtClean="0"/>
              <a:t>nrginit</a:t>
            </a:r>
            <a:endParaRPr lang="en-US" sz="2800" dirty="0"/>
          </a:p>
        </p:txBody>
      </p:sp>
      <p:sp>
        <p:nvSpPr>
          <p:cNvPr id="5" name="TextBox 4"/>
          <p:cNvSpPr txBox="1"/>
          <p:nvPr/>
        </p:nvSpPr>
        <p:spPr>
          <a:xfrm>
            <a:off x="6779847" y="2727774"/>
            <a:ext cx="1621692" cy="523220"/>
          </a:xfrm>
          <a:prstGeom prst="rect">
            <a:avLst/>
          </a:prstGeom>
          <a:noFill/>
        </p:spPr>
        <p:txBody>
          <a:bodyPr wrap="square" rtlCol="0">
            <a:spAutoFit/>
          </a:bodyPr>
          <a:lstStyle/>
          <a:p>
            <a:r>
              <a:rPr lang="en-US" sz="2800" dirty="0" err="1" smtClean="0"/>
              <a:t>nrgrun</a:t>
            </a:r>
            <a:endParaRPr lang="en-US" sz="2800" dirty="0"/>
          </a:p>
        </p:txBody>
      </p:sp>
      <p:sp>
        <p:nvSpPr>
          <p:cNvPr id="6" name="TextBox 5"/>
          <p:cNvSpPr txBox="1"/>
          <p:nvPr/>
        </p:nvSpPr>
        <p:spPr>
          <a:xfrm>
            <a:off x="6576181" y="4345298"/>
            <a:ext cx="1621692" cy="954107"/>
          </a:xfrm>
          <a:prstGeom prst="rect">
            <a:avLst/>
          </a:prstGeom>
          <a:noFill/>
        </p:spPr>
        <p:txBody>
          <a:bodyPr wrap="square" rtlCol="0">
            <a:spAutoFit/>
          </a:bodyPr>
          <a:lstStyle/>
          <a:p>
            <a:pPr algn="ctr"/>
            <a:r>
              <a:rPr lang="en-US" sz="2800" dirty="0" smtClean="0"/>
              <a:t>various scripts</a:t>
            </a:r>
            <a:endParaRPr lang="en-US" sz="2800" dirty="0"/>
          </a:p>
        </p:txBody>
      </p:sp>
    </p:spTree>
    <p:extLst>
      <p:ext uri="{BB962C8B-B14F-4D97-AF65-F5344CB8AC3E}">
        <p14:creationId xmlns:p14="http://schemas.microsoft.com/office/powerpoint/2010/main" val="14168378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Lectures plan</a:t>
            </a:r>
            <a:endParaRPr lang="en-US" dirty="0"/>
          </a:p>
        </p:txBody>
      </p:sp>
      <p:sp>
        <p:nvSpPr>
          <p:cNvPr id="3" name="Content Placeholder 2"/>
          <p:cNvSpPr>
            <a:spLocks noGrp="1"/>
          </p:cNvSpPr>
          <p:nvPr>
            <p:ph idx="1"/>
          </p:nvPr>
        </p:nvSpPr>
        <p:spPr>
          <a:xfrm>
            <a:off x="0" y="1143000"/>
            <a:ext cx="9144000" cy="5715000"/>
          </a:xfrm>
        </p:spPr>
        <p:txBody>
          <a:bodyPr>
            <a:noAutofit/>
          </a:bodyPr>
          <a:lstStyle/>
          <a:p>
            <a:r>
              <a:rPr lang="en-US" sz="2000" dirty="0"/>
              <a:t>1a. Introduction to QIP and NRG</a:t>
            </a:r>
          </a:p>
          <a:p>
            <a:r>
              <a:rPr lang="en-US" sz="2000" dirty="0"/>
              <a:t>1b. Discretization, z-averaging, thermodynamics, flow diagrams</a:t>
            </a:r>
          </a:p>
          <a:p>
            <a:endParaRPr lang="en-US" sz="2000" dirty="0"/>
          </a:p>
          <a:p>
            <a:r>
              <a:rPr lang="en-US" sz="2000" dirty="0"/>
              <a:t>2a. Implementing NRG, handling second quantization expressions</a:t>
            </a:r>
            <a:r>
              <a:rPr lang="en-US" sz="2000" dirty="0" smtClean="0"/>
              <a:t>, parallelization </a:t>
            </a:r>
            <a:r>
              <a:rPr lang="en-US" sz="2000" dirty="0"/>
              <a:t>issues</a:t>
            </a:r>
          </a:p>
          <a:p>
            <a:r>
              <a:rPr lang="en-US" sz="2000" dirty="0"/>
              <a:t>2b. </a:t>
            </a:r>
            <a:r>
              <a:rPr lang="en-US" sz="2000" b="1" dirty="0"/>
              <a:t>Tutorial</a:t>
            </a:r>
            <a:r>
              <a:rPr lang="en-US" sz="2000" dirty="0"/>
              <a:t>: getting the code to run</a:t>
            </a:r>
            <a:r>
              <a:rPr lang="en-US" sz="2000" dirty="0" smtClean="0"/>
              <a:t>, basic calculations</a:t>
            </a:r>
            <a:endParaRPr lang="en-US" sz="2000" dirty="0"/>
          </a:p>
          <a:p>
            <a:endParaRPr lang="en-US" sz="2000" dirty="0" smtClean="0"/>
          </a:p>
          <a:p>
            <a:r>
              <a:rPr lang="en-US" sz="2000" dirty="0" smtClean="0"/>
              <a:t>3a</a:t>
            </a:r>
            <a:r>
              <a:rPr lang="en-US" sz="2000" dirty="0"/>
              <a:t>. Spectral function calculations, self-energy trick, DMNRG</a:t>
            </a:r>
            <a:r>
              <a:rPr lang="en-US" sz="2000" dirty="0" smtClean="0"/>
              <a:t>, </a:t>
            </a:r>
            <a:r>
              <a:rPr lang="en-US" sz="2000" dirty="0"/>
              <a:t>patching, complex </a:t>
            </a:r>
            <a:r>
              <a:rPr lang="en-US" sz="2000" dirty="0" err="1"/>
              <a:t>Fock</a:t>
            </a:r>
            <a:r>
              <a:rPr lang="en-US" sz="2000" dirty="0"/>
              <a:t> space basis </a:t>
            </a:r>
            <a:r>
              <a:rPr lang="en-US" sz="2000" dirty="0" smtClean="0"/>
              <a:t>approaches</a:t>
            </a:r>
            <a:endParaRPr lang="en-US" sz="2000" dirty="0"/>
          </a:p>
          <a:p>
            <a:r>
              <a:rPr lang="en-US" sz="2000" dirty="0"/>
              <a:t>3b. </a:t>
            </a:r>
            <a:r>
              <a:rPr lang="en-US" sz="2000" b="1" dirty="0"/>
              <a:t>Tutorial</a:t>
            </a:r>
            <a:r>
              <a:rPr lang="en-US" sz="2000" dirty="0" smtClean="0"/>
              <a:t>: </a:t>
            </a:r>
            <a:r>
              <a:rPr lang="en-US" sz="2000" dirty="0" err="1" smtClean="0"/>
              <a:t>themodynamics</a:t>
            </a:r>
            <a:r>
              <a:rPr lang="en-US" sz="2000" dirty="0" smtClean="0"/>
              <a:t> and </a:t>
            </a:r>
            <a:r>
              <a:rPr lang="en-US" sz="2000" dirty="0"/>
              <a:t>flow diagrams for Kondo model and SIAM</a:t>
            </a:r>
          </a:p>
          <a:p>
            <a:pPr marL="0" indent="0">
              <a:buNone/>
            </a:pPr>
            <a:endParaRPr lang="en-US" sz="2000" dirty="0" smtClean="0"/>
          </a:p>
          <a:p>
            <a:r>
              <a:rPr lang="en-US" sz="2000" dirty="0" smtClean="0"/>
              <a:t>4a</a:t>
            </a:r>
            <a:r>
              <a:rPr lang="en-US" sz="2000" dirty="0"/>
              <a:t>. More on spectral functions: systematic errors, broadening issues</a:t>
            </a:r>
          </a:p>
          <a:p>
            <a:r>
              <a:rPr lang="en-US" sz="2000" dirty="0"/>
              <a:t>4b. </a:t>
            </a:r>
            <a:r>
              <a:rPr lang="en-US" sz="2000" b="1" dirty="0"/>
              <a:t>Tutorial</a:t>
            </a:r>
            <a:r>
              <a:rPr lang="en-US" sz="2000" dirty="0" smtClean="0"/>
              <a:t>: </a:t>
            </a:r>
            <a:r>
              <a:rPr lang="en-US" sz="2000" dirty="0"/>
              <a:t>spectral function for SIAM, T matrix for Kondo model</a:t>
            </a:r>
          </a:p>
          <a:p>
            <a:endParaRPr lang="en-US" sz="2000" dirty="0"/>
          </a:p>
        </p:txBody>
      </p:sp>
    </p:spTree>
    <p:extLst>
      <p:ext uri="{BB962C8B-B14F-4D97-AF65-F5344CB8AC3E}">
        <p14:creationId xmlns:p14="http://schemas.microsoft.com/office/powerpoint/2010/main" val="888206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819"/>
            <a:ext cx="8229600" cy="6257356"/>
          </a:xfrm>
        </p:spPr>
        <p:txBody>
          <a:bodyPr>
            <a:noAutofit/>
          </a:bodyPr>
          <a:lstStyle/>
          <a:p>
            <a:endParaRPr lang="en-US" sz="2000" dirty="0"/>
          </a:p>
          <a:p>
            <a:r>
              <a:rPr lang="en-US" sz="2000" dirty="0"/>
              <a:t>5a. Transport properties</a:t>
            </a:r>
          </a:p>
          <a:p>
            <a:r>
              <a:rPr lang="en-US" sz="2000" dirty="0"/>
              <a:t>5b. </a:t>
            </a:r>
            <a:r>
              <a:rPr lang="en-US" sz="2000" b="1" dirty="0"/>
              <a:t>Tutorial</a:t>
            </a:r>
            <a:r>
              <a:rPr lang="en-US" sz="2000" dirty="0"/>
              <a:t>: Kondo peak splitting in magnetic </a:t>
            </a:r>
            <a:r>
              <a:rPr lang="en-US" sz="2000" dirty="0" smtClean="0"/>
              <a:t>field, transport </a:t>
            </a:r>
            <a:r>
              <a:rPr lang="en-US" sz="2000" dirty="0"/>
              <a:t>properties, conductance and </a:t>
            </a:r>
            <a:r>
              <a:rPr lang="en-US" sz="2000" dirty="0" err="1"/>
              <a:t>thermopower</a:t>
            </a:r>
            <a:r>
              <a:rPr lang="en-US" sz="2000" dirty="0"/>
              <a:t> in SIAM</a:t>
            </a:r>
          </a:p>
          <a:p>
            <a:endParaRPr lang="en-US" sz="2000" dirty="0"/>
          </a:p>
          <a:p>
            <a:r>
              <a:rPr lang="en-US" sz="2000" dirty="0"/>
              <a:t>6a. NRG as impurity solver in dynamical mean-field theory</a:t>
            </a:r>
            <a:r>
              <a:rPr lang="en-US" sz="2000" dirty="0" smtClean="0"/>
              <a:t>, self</a:t>
            </a:r>
            <a:r>
              <a:rPr lang="en-US" sz="2000" dirty="0"/>
              <a:t>-consistency, </a:t>
            </a:r>
            <a:r>
              <a:rPr lang="en-US" sz="2000" dirty="0" err="1"/>
              <a:t>Broyden</a:t>
            </a:r>
            <a:r>
              <a:rPr lang="en-US" sz="2000" dirty="0"/>
              <a:t> </a:t>
            </a:r>
            <a:r>
              <a:rPr lang="en-US" sz="2000" dirty="0" smtClean="0"/>
              <a:t>mixing</a:t>
            </a:r>
            <a:endParaRPr lang="en-US" sz="2000" dirty="0"/>
          </a:p>
          <a:p>
            <a:r>
              <a:rPr lang="en-US" sz="2000" dirty="0"/>
              <a:t>6b. </a:t>
            </a:r>
            <a:r>
              <a:rPr lang="en-US" sz="2000" b="1" dirty="0"/>
              <a:t>Tutorial</a:t>
            </a:r>
            <a:r>
              <a:rPr lang="en-US" sz="2000" dirty="0"/>
              <a:t>: Hubbard model, MIT at half-filling, bad metal behavior</a:t>
            </a:r>
          </a:p>
          <a:p>
            <a:endParaRPr lang="en-US" sz="2000" dirty="0"/>
          </a:p>
          <a:p>
            <a:r>
              <a:rPr lang="en-US" sz="2000" dirty="0">
                <a:solidFill>
                  <a:schemeClr val="bg1">
                    <a:lumMod val="75000"/>
                  </a:schemeClr>
                </a:solidFill>
              </a:rPr>
              <a:t>7a. </a:t>
            </a:r>
            <a:r>
              <a:rPr lang="en-US" sz="2000" dirty="0" err="1">
                <a:solidFill>
                  <a:schemeClr val="bg1">
                    <a:lumMod val="75000"/>
                  </a:schemeClr>
                </a:solidFill>
              </a:rPr>
              <a:t>Underscreening</a:t>
            </a:r>
            <a:r>
              <a:rPr lang="en-US" sz="2000" dirty="0">
                <a:solidFill>
                  <a:schemeClr val="bg1">
                    <a:lumMod val="75000"/>
                  </a:schemeClr>
                </a:solidFill>
              </a:rPr>
              <a:t>, </a:t>
            </a:r>
            <a:r>
              <a:rPr lang="en-US" sz="2000" dirty="0" err="1">
                <a:solidFill>
                  <a:schemeClr val="bg1">
                    <a:lumMod val="75000"/>
                  </a:schemeClr>
                </a:solidFill>
              </a:rPr>
              <a:t>overscreening</a:t>
            </a:r>
            <a:r>
              <a:rPr lang="en-US" sz="2000" dirty="0">
                <a:solidFill>
                  <a:schemeClr val="bg1">
                    <a:lumMod val="75000"/>
                  </a:schemeClr>
                </a:solidFill>
              </a:rPr>
              <a:t>, (</a:t>
            </a:r>
            <a:r>
              <a:rPr lang="en-US" sz="2000" dirty="0" err="1">
                <a:solidFill>
                  <a:schemeClr val="bg1">
                    <a:lumMod val="75000"/>
                  </a:schemeClr>
                </a:solidFill>
              </a:rPr>
              <a:t>singular,regular,non</a:t>
            </a:r>
            <a:r>
              <a:rPr lang="en-US" sz="2000" dirty="0">
                <a:solidFill>
                  <a:schemeClr val="bg1">
                    <a:lumMod val="75000"/>
                  </a:schemeClr>
                </a:solidFill>
              </a:rPr>
              <a:t>)-Fermi liquids</a:t>
            </a:r>
          </a:p>
          <a:p>
            <a:r>
              <a:rPr lang="en-US" sz="2000" dirty="0">
                <a:solidFill>
                  <a:schemeClr val="bg1">
                    <a:lumMod val="75000"/>
                  </a:schemeClr>
                </a:solidFill>
              </a:rPr>
              <a:t>7b. </a:t>
            </a:r>
            <a:r>
              <a:rPr lang="en-US" sz="2000" b="1" dirty="0">
                <a:solidFill>
                  <a:schemeClr val="bg1">
                    <a:lumMod val="75000"/>
                  </a:schemeClr>
                </a:solidFill>
              </a:rPr>
              <a:t>Tutorial</a:t>
            </a:r>
            <a:r>
              <a:rPr lang="en-US" sz="2000" dirty="0">
                <a:solidFill>
                  <a:schemeClr val="bg1">
                    <a:lumMod val="75000"/>
                  </a:schemeClr>
                </a:solidFill>
              </a:rPr>
              <a:t>: S=1 Kondo model, two-channel Kondo </a:t>
            </a:r>
            <a:r>
              <a:rPr lang="en-US" sz="2000" dirty="0" smtClean="0">
                <a:solidFill>
                  <a:schemeClr val="bg1">
                    <a:lumMod val="75000"/>
                  </a:schemeClr>
                </a:solidFill>
              </a:rPr>
              <a:t>model</a:t>
            </a:r>
          </a:p>
          <a:p>
            <a:endParaRPr lang="en-US" sz="2000" dirty="0"/>
          </a:p>
          <a:p>
            <a:endParaRPr lang="en-US" sz="2000" dirty="0" smtClean="0"/>
          </a:p>
          <a:p>
            <a:r>
              <a:rPr lang="en-US" sz="2000" dirty="0" smtClean="0"/>
              <a:t>Optional: phonons, impurities in superconductors, multi-impurity models</a:t>
            </a:r>
          </a:p>
          <a:p>
            <a:pPr marL="0" indent="0">
              <a:buNone/>
            </a:pPr>
            <a:endParaRPr lang="en-US" sz="2000" dirty="0"/>
          </a:p>
        </p:txBody>
      </p:sp>
    </p:spTree>
    <p:extLst>
      <p:ext uri="{BB962C8B-B14F-4D97-AF65-F5344CB8AC3E}">
        <p14:creationId xmlns:p14="http://schemas.microsoft.com/office/powerpoint/2010/main" val="4263080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works</a:t>
            </a:r>
            <a:endParaRPr lang="en-US" dirty="0"/>
          </a:p>
        </p:txBody>
      </p:sp>
      <p:sp>
        <p:nvSpPr>
          <p:cNvPr id="3" name="Content Placeholder 2"/>
          <p:cNvSpPr>
            <a:spLocks noGrp="1"/>
          </p:cNvSpPr>
          <p:nvPr>
            <p:ph idx="1"/>
          </p:nvPr>
        </p:nvSpPr>
        <p:spPr/>
        <p:txBody>
          <a:bodyPr/>
          <a:lstStyle/>
          <a:p>
            <a:r>
              <a:rPr lang="en-US" dirty="0" smtClean="0"/>
              <a:t>Wilson, RMP 1975</a:t>
            </a:r>
          </a:p>
          <a:p>
            <a:r>
              <a:rPr lang="en-US" dirty="0" smtClean="0"/>
              <a:t>Krishnamurthy, Wilkins, Wilson, 2xPRB 1980</a:t>
            </a:r>
          </a:p>
          <a:p>
            <a:r>
              <a:rPr lang="en-US" dirty="0" err="1" smtClean="0"/>
              <a:t>Hofstetter</a:t>
            </a:r>
            <a:r>
              <a:rPr lang="en-US" dirty="0" smtClean="0"/>
              <a:t>, PRL 2000</a:t>
            </a:r>
          </a:p>
          <a:p>
            <a:r>
              <a:rPr lang="en-US" dirty="0" smtClean="0"/>
              <a:t>Anders, Schiller, Peters, </a:t>
            </a:r>
            <a:r>
              <a:rPr lang="en-US" dirty="0" err="1" smtClean="0"/>
              <a:t>Pruschke</a:t>
            </a:r>
            <a:r>
              <a:rPr lang="en-US" dirty="0" smtClean="0"/>
              <a:t>, </a:t>
            </a:r>
            <a:r>
              <a:rPr lang="en-US" dirty="0" err="1" smtClean="0"/>
              <a:t>Weichselbaum</a:t>
            </a:r>
            <a:r>
              <a:rPr lang="en-US" dirty="0" smtClean="0"/>
              <a:t>, von Delft, several papers, 2005-2008</a:t>
            </a:r>
          </a:p>
          <a:p>
            <a:r>
              <a:rPr lang="en-US" dirty="0" smtClean="0"/>
              <a:t>Bulla, </a:t>
            </a:r>
            <a:r>
              <a:rPr lang="en-US" dirty="0" err="1" smtClean="0"/>
              <a:t>Costi</a:t>
            </a:r>
            <a:r>
              <a:rPr lang="en-US" dirty="0" smtClean="0"/>
              <a:t>, </a:t>
            </a:r>
            <a:r>
              <a:rPr lang="en-US" dirty="0" err="1" smtClean="0"/>
              <a:t>Pruschke</a:t>
            </a:r>
            <a:r>
              <a:rPr lang="en-US" dirty="0" smtClean="0"/>
              <a:t>, RMP 2008</a:t>
            </a:r>
            <a:endParaRPr lang="en-US" dirty="0"/>
          </a:p>
        </p:txBody>
      </p:sp>
    </p:spTree>
    <p:extLst>
      <p:ext uri="{BB962C8B-B14F-4D97-AF65-F5344CB8AC3E}">
        <p14:creationId xmlns:p14="http://schemas.microsoft.com/office/powerpoint/2010/main" val="211206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785709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title"/>
          </p:nvPr>
        </p:nvSpPr>
        <p:spPr/>
        <p:txBody>
          <a:bodyPr/>
          <a:lstStyle/>
          <a:p>
            <a:r>
              <a:rPr lang="sl-SI"/>
              <a:t>Dynamical mean-field theory</a:t>
            </a:r>
            <a:endParaRPr lang="en-US"/>
          </a:p>
        </p:txBody>
      </p:sp>
      <p:graphicFrame>
        <p:nvGraphicFramePr>
          <p:cNvPr id="229383" name="Object 7"/>
          <p:cNvGraphicFramePr>
            <a:graphicFrameLocks noGrp="1" noChangeAspect="1"/>
          </p:cNvGraphicFramePr>
          <p:nvPr>
            <p:ph idx="1"/>
            <p:extLst>
              <p:ext uri="{D42A27DB-BD31-4B8C-83A1-F6EECF244321}">
                <p14:modId xmlns:p14="http://schemas.microsoft.com/office/powerpoint/2010/main" val="4065815109"/>
              </p:ext>
            </p:extLst>
          </p:nvPr>
        </p:nvGraphicFramePr>
        <p:xfrm>
          <a:off x="2131645" y="1446945"/>
          <a:ext cx="4530969" cy="4070091"/>
        </p:xfrm>
        <a:graphic>
          <a:graphicData uri="http://schemas.openxmlformats.org/presentationml/2006/ole">
            <mc:AlternateContent xmlns:mc="http://schemas.openxmlformats.org/markup-compatibility/2006">
              <mc:Choice xmlns:v="urn:schemas-microsoft-com:vml" Requires="v">
                <p:oleObj spid="_x0000_s1076" name="Corel DESIGNER" r:id="rId3" imgW="4655058" imgH="4180230" progId="CorelDESIGNER.Graphic.12">
                  <p:embed/>
                </p:oleObj>
              </mc:Choice>
              <mc:Fallback>
                <p:oleObj name="Corel DESIGNER" r:id="rId3" imgW="4655058" imgH="4180230" progId="CorelDESIGNER.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645" y="1446945"/>
                        <a:ext cx="4530969" cy="4070091"/>
                      </a:xfrm>
                      <a:prstGeom prst="rect">
                        <a:avLst/>
                      </a:prstGeom>
                      <a:noFill/>
                      <a:ln>
                        <a:noFill/>
                      </a:ln>
                      <a:effectLst/>
                      <a:extLst/>
                    </p:spPr>
                  </p:pic>
                </p:oleObj>
              </mc:Fallback>
            </mc:AlternateContent>
          </a:graphicData>
        </a:graphic>
      </p:graphicFrame>
      <p:pic>
        <p:nvPicPr>
          <p:cNvPr id="22938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368" y="5954504"/>
            <a:ext cx="5515708" cy="85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9386" name="Text Box 10"/>
          <p:cNvSpPr txBox="1">
            <a:spLocks noChangeArrowheads="1"/>
          </p:cNvSpPr>
          <p:nvPr/>
        </p:nvSpPr>
        <p:spPr bwMode="auto">
          <a:xfrm>
            <a:off x="-115277" y="6041293"/>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400" dirty="0" smtClean="0"/>
              <a:t>Hubbard </a:t>
            </a:r>
            <a:r>
              <a:rPr lang="sl-SI" sz="2400" dirty="0"/>
              <a:t>model</a:t>
            </a:r>
            <a:endParaRPr lang="en-US" sz="2400" dirty="0"/>
          </a:p>
        </p:txBody>
      </p:sp>
    </p:spTree>
    <p:extLst>
      <p:ext uri="{BB962C8B-B14F-4D97-AF65-F5344CB8AC3E}">
        <p14:creationId xmlns:p14="http://schemas.microsoft.com/office/powerpoint/2010/main" val="683790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sl-SI" sz="3200" b="1"/>
              <a:t>“Classical impurity”</a:t>
            </a:r>
            <a:r>
              <a:rPr lang="sl-SI" sz="3200"/>
              <a:t> (potential scattering)</a:t>
            </a:r>
            <a:endParaRPr lang="en-US" sz="3200"/>
          </a:p>
        </p:txBody>
      </p:sp>
      <p:graphicFrame>
        <p:nvGraphicFramePr>
          <p:cNvPr id="215043" name="Object 3"/>
          <p:cNvGraphicFramePr>
            <a:graphicFrameLocks noGrp="1" noChangeAspect="1"/>
          </p:cNvGraphicFramePr>
          <p:nvPr>
            <p:ph idx="1"/>
          </p:nvPr>
        </p:nvGraphicFramePr>
        <p:xfrm>
          <a:off x="457200" y="1524000"/>
          <a:ext cx="8015288" cy="2355850"/>
        </p:xfrm>
        <a:graphic>
          <a:graphicData uri="http://schemas.openxmlformats.org/presentationml/2006/ole">
            <mc:AlternateContent xmlns:mc="http://schemas.openxmlformats.org/markup-compatibility/2006">
              <mc:Choice xmlns:v="urn:schemas-microsoft-com:vml" Requires="v">
                <p:oleObj spid="_x0000_s23619" name="Corel DESIGNER" r:id="rId4" imgW="8015478" imgH="2356307" progId="CorelDESIGNER.Graphic.12">
                  <p:embed/>
                </p:oleObj>
              </mc:Choice>
              <mc:Fallback>
                <p:oleObj name="Corel DESIGNER" r:id="rId4" imgW="8015478" imgH="2356307"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0152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15044" name="Picture 4" descr="stru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191000"/>
            <a:ext cx="41148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215045" name="Picture 5" descr="eqstru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3505200"/>
            <a:ext cx="4762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046" name="Picture 6" descr="odvisno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114800"/>
            <a:ext cx="41148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98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sl-SI" sz="3200" b="1"/>
              <a:t>“Quantum impurity”</a:t>
            </a:r>
            <a:r>
              <a:rPr lang="sl-SI" sz="3200"/>
              <a:t> (exchange scattering)</a:t>
            </a:r>
            <a:r>
              <a:rPr lang="sl-SI" sz="4000"/>
              <a:t> </a:t>
            </a:r>
            <a:endParaRPr lang="en-US" sz="4000"/>
          </a:p>
        </p:txBody>
      </p:sp>
      <p:graphicFrame>
        <p:nvGraphicFramePr>
          <p:cNvPr id="216067" name="Object 3"/>
          <p:cNvGraphicFramePr>
            <a:graphicFrameLocks noGrp="1" noChangeAspect="1"/>
          </p:cNvGraphicFramePr>
          <p:nvPr>
            <p:ph idx="1"/>
          </p:nvPr>
        </p:nvGraphicFramePr>
        <p:xfrm>
          <a:off x="457200" y="1524000"/>
          <a:ext cx="8015288" cy="2355850"/>
        </p:xfrm>
        <a:graphic>
          <a:graphicData uri="http://schemas.openxmlformats.org/presentationml/2006/ole">
            <mc:AlternateContent xmlns:mc="http://schemas.openxmlformats.org/markup-compatibility/2006">
              <mc:Choice xmlns:v="urn:schemas-microsoft-com:vml" Requires="v">
                <p:oleObj spid="_x0000_s25667" name="Corel DESIGNER" r:id="rId4" imgW="8015478" imgH="2356307" progId="CorelDESIGNER.Graphic.12">
                  <p:embed/>
                </p:oleObj>
              </mc:Choice>
              <mc:Fallback>
                <p:oleObj name="Corel DESIGNER" r:id="rId4" imgW="8015478" imgH="2356307" progId="CorelDESIGNER.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015288"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16068" name="Picture 4" desc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3810000"/>
            <a:ext cx="476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16069" name="Picture 5" descr="sx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953000"/>
            <a:ext cx="4762500" cy="819150"/>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457200" y="6096000"/>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800">
                <a:cs typeface="Arial" charset="0"/>
              </a:rPr>
              <a:t>This is the </a:t>
            </a:r>
            <a:r>
              <a:rPr lang="sl-SI" sz="2800">
                <a:solidFill>
                  <a:schemeClr val="accent2"/>
                </a:solidFill>
                <a:cs typeface="Arial" charset="0"/>
              </a:rPr>
              <a:t>Kondo model</a:t>
            </a:r>
            <a:r>
              <a:rPr lang="sl-SI" sz="2800">
                <a:cs typeface="Arial" charset="0"/>
              </a:rPr>
              <a:t>!</a:t>
            </a:r>
            <a:endParaRPr lang="en-US" sz="2800">
              <a:cs typeface="Arial" charset="0"/>
            </a:endParaRPr>
          </a:p>
        </p:txBody>
      </p:sp>
    </p:spTree>
    <p:extLst>
      <p:ext uri="{BB962C8B-B14F-4D97-AF65-F5344CB8AC3E}">
        <p14:creationId xmlns:p14="http://schemas.microsoft.com/office/powerpoint/2010/main" val="212087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60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6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9782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sl-SI"/>
              <a:t>Nonperturbative behaviour</a:t>
            </a:r>
            <a:endParaRPr lang="en-US"/>
          </a:p>
        </p:txBody>
      </p:sp>
      <p:pic>
        <p:nvPicPr>
          <p:cNvPr id="217091" name="Picture 3" descr="m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6200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217092" name="Picture 4" descr="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19425"/>
            <a:ext cx="7620000" cy="81915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762000" y="4495800"/>
            <a:ext cx="7848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sl-SI" sz="2600">
                <a:cs typeface="Arial" charset="0"/>
              </a:rPr>
              <a:t>The perturbation theory fails for arbitrarily small J !</a:t>
            </a:r>
            <a:endParaRPr lang="en-US" sz="2600">
              <a:cs typeface="Arial" charset="0"/>
            </a:endParaRPr>
          </a:p>
        </p:txBody>
      </p:sp>
      <p:pic>
        <p:nvPicPr>
          <p:cNvPr id="217094" name="Picture 6" descr="t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638800"/>
            <a:ext cx="476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17095" name="Rectangle 7"/>
          <p:cNvSpPr>
            <a:spLocks noChangeArrowheads="1"/>
          </p:cNvSpPr>
          <p:nvPr/>
        </p:nvSpPr>
        <p:spPr bwMode="auto">
          <a:xfrm>
            <a:off x="4724400" y="3048000"/>
            <a:ext cx="3733800" cy="838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7096" name="Rectangle 8"/>
          <p:cNvSpPr>
            <a:spLocks noChangeArrowheads="1"/>
          </p:cNvSpPr>
          <p:nvPr/>
        </p:nvSpPr>
        <p:spPr bwMode="auto">
          <a:xfrm>
            <a:off x="3505200" y="3048000"/>
            <a:ext cx="1219200" cy="838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889092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709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709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170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7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17095" grpId="0" animBg="1"/>
      <p:bldP spid="21709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1393</Words>
  <Application>Microsoft Macintosh PowerPoint</Application>
  <PresentationFormat>On-screen Show (4:3)</PresentationFormat>
  <Paragraphs>161</Paragraphs>
  <Slides>34</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Corel DESIGNER</vt:lpstr>
      <vt:lpstr>Equation</vt:lpstr>
      <vt:lpstr>Quantum impurity problems (QIP) and numerical renormalization group (NRG): quick introduction</vt:lpstr>
      <vt:lpstr>PowerPoint Presentation</vt:lpstr>
      <vt:lpstr>PowerPoint Presentation</vt:lpstr>
      <vt:lpstr>PowerPoint Presentation</vt:lpstr>
      <vt:lpstr>Dynamical mean-field theory</vt:lpstr>
      <vt:lpstr>“Classical impurity” (potential scattering)</vt:lpstr>
      <vt:lpstr>“Quantum impurity” (exchange scattering) </vt:lpstr>
      <vt:lpstr>PowerPoint Presentation</vt:lpstr>
      <vt:lpstr>Nonperturbative behaviour</vt:lpstr>
      <vt:lpstr>Screening of the magnetic moment</vt:lpstr>
      <vt:lpstr>“infrared slavery”</vt:lpstr>
      <vt:lpstr>PowerPoint Presentation</vt:lpstr>
      <vt:lpstr>PowerPoint Presentation</vt:lpstr>
      <vt:lpstr>PowerPoint Presentation</vt:lpstr>
      <vt:lpstr>PowerPoint Presentation</vt:lpstr>
      <vt:lpstr>Renormalization group theory</vt:lpstr>
      <vt:lpstr>Renormalization group</vt:lpstr>
      <vt:lpstr>Cutoff renormalization</vt:lpstr>
      <vt:lpstr>PowerPoint Presentation</vt:lpstr>
      <vt:lpstr>Discretization schemes</vt:lpstr>
      <vt:lpstr>Iterative diagonalization</vt:lpstr>
      <vt:lpstr>Energy-scale separation</vt:lpstr>
      <vt:lpstr>PowerPoint Presentation</vt:lpstr>
      <vt:lpstr>Dynamic quantities</vt:lpstr>
      <vt:lpstr>Patching</vt:lpstr>
      <vt:lpstr>Broadening</vt:lpstr>
      <vt:lpstr>High-resolution spectral functions</vt:lpstr>
      <vt:lpstr>Dynamical mean-field theory</vt:lpstr>
      <vt:lpstr>PowerPoint Presentation</vt:lpstr>
      <vt:lpstr>Tools: SNEG and NRG Ljubljana</vt:lpstr>
      <vt:lpstr>PowerPoint Presentation</vt:lpstr>
      <vt:lpstr>Lectures plan</vt:lpstr>
      <vt:lpstr>PowerPoint Presentation</vt:lpstr>
      <vt:lpstr>Reference works</vt:lpstr>
    </vt:vector>
  </TitlesOfParts>
  <Company>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renormalization group (NRG) and quantum impurity problems (QIP) – quick introduction</dc:title>
  <dc:creator>Rok Zitko</dc:creator>
  <cp:lastModifiedBy>Rok</cp:lastModifiedBy>
  <cp:revision>44</cp:revision>
  <dcterms:created xsi:type="dcterms:W3CDTF">2013-06-03T11:53:35Z</dcterms:created>
  <dcterms:modified xsi:type="dcterms:W3CDTF">2013-06-10T11:57:11Z</dcterms:modified>
</cp:coreProperties>
</file>