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84" r:id="rId2"/>
    <p:sldId id="296" r:id="rId3"/>
    <p:sldId id="308" r:id="rId4"/>
    <p:sldId id="297" r:id="rId5"/>
    <p:sldId id="309" r:id="rId6"/>
    <p:sldId id="310" r:id="rId7"/>
    <p:sldId id="311" r:id="rId8"/>
    <p:sldId id="298" r:id="rId9"/>
    <p:sldId id="312" r:id="rId10"/>
    <p:sldId id="299" r:id="rId11"/>
    <p:sldId id="313" r:id="rId12"/>
    <p:sldId id="285" r:id="rId13"/>
    <p:sldId id="314" r:id="rId14"/>
    <p:sldId id="282" r:id="rId15"/>
    <p:sldId id="283" r:id="rId16"/>
    <p:sldId id="317" r:id="rId17"/>
    <p:sldId id="318" r:id="rId18"/>
    <p:sldId id="319" r:id="rId19"/>
    <p:sldId id="320" r:id="rId20"/>
    <p:sldId id="321" r:id="rId21"/>
    <p:sldId id="322" r:id="rId22"/>
    <p:sldId id="344" r:id="rId23"/>
    <p:sldId id="342" r:id="rId24"/>
    <p:sldId id="343" r:id="rId25"/>
    <p:sldId id="323" r:id="rId26"/>
    <p:sldId id="324" r:id="rId27"/>
    <p:sldId id="325" r:id="rId28"/>
    <p:sldId id="326" r:id="rId29"/>
    <p:sldId id="300" r:id="rId30"/>
    <p:sldId id="257" r:id="rId31"/>
    <p:sldId id="258" r:id="rId32"/>
    <p:sldId id="259" r:id="rId33"/>
    <p:sldId id="260" r:id="rId34"/>
    <p:sldId id="261" r:id="rId35"/>
    <p:sldId id="301" r:id="rId36"/>
    <p:sldId id="262" r:id="rId37"/>
    <p:sldId id="263" r:id="rId38"/>
    <p:sldId id="264" r:id="rId39"/>
    <p:sldId id="266" r:id="rId40"/>
    <p:sldId id="265" r:id="rId41"/>
    <p:sldId id="315" r:id="rId42"/>
    <p:sldId id="316" r:id="rId43"/>
    <p:sldId id="294" r:id="rId44"/>
    <p:sldId id="295" r:id="rId45"/>
    <p:sldId id="302" r:id="rId46"/>
    <p:sldId id="303" r:id="rId47"/>
    <p:sldId id="304" r:id="rId48"/>
    <p:sldId id="305" r:id="rId49"/>
    <p:sldId id="30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1"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18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495289-1922-BF4E-9C65-5731C1856BDD}" type="datetimeFigureOut">
              <a:rPr lang="en-US" smtClean="0"/>
              <a:t>6/11/13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FC8F6-6621-3A49-B3FC-995DC7A8DDBC}" type="slidenum">
              <a:rPr lang="en-US" smtClean="0"/>
              <a:t>‹#›</a:t>
            </a:fld>
            <a:endParaRPr lang="en-US"/>
          </a:p>
        </p:txBody>
      </p:sp>
    </p:spTree>
    <p:extLst>
      <p:ext uri="{BB962C8B-B14F-4D97-AF65-F5344CB8AC3E}">
        <p14:creationId xmlns:p14="http://schemas.microsoft.com/office/powerpoint/2010/main" val="34835384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1B289-37E4-6646-8D11-EA7F9424ACA2}" type="slidenum">
              <a:rPr lang="en-US"/>
              <a:pPr/>
              <a:t>12</a:t>
            </a:fld>
            <a:endParaRPr lang="en-US"/>
          </a:p>
        </p:txBody>
      </p:sp>
      <p:sp>
        <p:nvSpPr>
          <p:cNvPr id="266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7C049E-90AF-7A43-85F2-E7BACF5BF03C}" type="slidenum">
              <a:rPr lang="en-US"/>
              <a:pPr/>
              <a:t>39</a:t>
            </a:fld>
            <a:endParaRPr lang="en-US"/>
          </a:p>
        </p:txBody>
      </p:sp>
      <p:sp>
        <p:nvSpPr>
          <p:cNvPr id="29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7987" name="Rectangle 3"/>
          <p:cNvSpPr>
            <a:spLocks noGrp="1" noChangeArrowheads="1"/>
          </p:cNvSpPr>
          <p:nvPr>
            <p:ph type="body" idx="1"/>
          </p:nvPr>
        </p:nvSpPr>
        <p:spPr/>
        <p:txBody>
          <a:bodyPr/>
          <a:lstStyle/>
          <a:p>
            <a:r>
              <a:rPr lang="en-US"/>
              <a:t>So what does this fit function consist of? I took the universal Kondo model Green</a:t>
            </a:r>
            <a:r>
              <a:rPr lang="ja-JP" altLang="en-US">
                <a:latin typeface="Arial"/>
              </a:rPr>
              <a:t>’</a:t>
            </a:r>
            <a:r>
              <a:rPr lang="en-US"/>
              <a:t>s function and then incorporated the possibility of an interference between a direct scattering channel and some background channel, as in the Fano model.</a:t>
            </a:r>
          </a:p>
          <a:p>
            <a:r>
              <a:rPr lang="en-US"/>
              <a:t>The Fano model is a standard approach in dealing with asymmetric line-shapes and is particularly important for magnetic adsorbates where very strong asymmetry is typically found. The present system (Ti/CuN/Cu(100))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3A41D-7A96-8248-8B12-45DE2DB3402E}" type="slidenum">
              <a:rPr lang="en-US"/>
              <a:pPr/>
              <a:t>40</a:t>
            </a:fld>
            <a:endParaRPr lang="en-US"/>
          </a:p>
        </p:txBody>
      </p:sp>
      <p:sp>
        <p:nvSpPr>
          <p:cNvPr id="29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63" name="Rectangle 3"/>
          <p:cNvSpPr>
            <a:spLocks noGrp="1" noChangeArrowheads="1"/>
          </p:cNvSpPr>
          <p:nvPr>
            <p:ph type="body" idx="1"/>
          </p:nvPr>
        </p:nvSpPr>
        <p:spPr/>
        <p:txBody>
          <a:bodyPr/>
          <a:lstStyle/>
          <a:p>
            <a:r>
              <a:rPr lang="en-US"/>
              <a:t>I</a:t>
            </a:r>
            <a:r>
              <a:rPr lang="ja-JP" altLang="en-US">
                <a:latin typeface="Arial"/>
              </a:rPr>
              <a:t>’</a:t>
            </a:r>
            <a:r>
              <a:rPr lang="en-US"/>
              <a:t>ve recently returned to this problem and attempted to account for the asymmetry in a simple phenomenological way. It turnes out that an excellent agreement can be obtained in the whole voltage range for which the experimental results were available.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AC7C24-9146-1D4F-874D-19BB81F0FCB9}" type="slidenum">
              <a:rPr lang="en-US"/>
              <a:pPr>
                <a:defRPr/>
              </a:pPr>
              <a:t>50</a:t>
            </a:fld>
            <a:endParaRPr lang="en-US"/>
          </a:p>
        </p:txBody>
      </p:sp>
      <p:sp>
        <p:nvSpPr>
          <p:cNvPr id="303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3107" name="Rectangle 3"/>
          <p:cNvSpPr>
            <a:spLocks noGrp="1" noChangeArrowheads="1"/>
          </p:cNvSpPr>
          <p:nvPr>
            <p:ph type="body" idx="1"/>
          </p:nvPr>
        </p:nvSpPr>
        <p:spPr/>
        <p:txBody>
          <a:bodyPr/>
          <a:lstStyle/>
          <a:p>
            <a:pPr eaLnBrk="1" hangingPunct="1">
              <a:defRPr/>
            </a:pPr>
            <a:r>
              <a:rPr lang="en-US" smtClean="0">
                <a:cs typeface="+mn-cs"/>
              </a:rPr>
              <a:t>There are systematic NRG errors. This is well known. However, no one has really bother to quantify them. </a:t>
            </a:r>
            <a:r>
              <a:rPr lang="en-US" b="1" smtClean="0">
                <a:cs typeface="+mn-cs"/>
              </a:rPr>
              <a:t>Because it</a:t>
            </a:r>
            <a:r>
              <a:rPr lang="ja-JP" altLang="en-US" b="1" smtClean="0">
                <a:latin typeface="Arial"/>
                <a:cs typeface="+mn-cs"/>
              </a:rPr>
              <a:t>’</a:t>
            </a:r>
            <a:r>
              <a:rPr lang="en-US" b="1" smtClean="0">
                <a:cs typeface="+mn-cs"/>
              </a:rPr>
              <a:t>s very numerically expensive and time consuming</a:t>
            </a:r>
            <a:r>
              <a:rPr lang="en-US" smtClean="0">
                <a:cs typeface="+mn-cs"/>
              </a:rPr>
              <a:t>! But now time has come for more accurate calculations and error estimation in order to compare with the most recent experiments.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A22BBF-D47E-794F-8E65-E83896F7DA55}" type="slidenum">
              <a:rPr lang="en-US"/>
              <a:pPr>
                <a:defRPr/>
              </a:pPr>
              <a:t>51</a:t>
            </a:fld>
            <a:endParaRPr lang="en-US"/>
          </a:p>
        </p:txBody>
      </p:sp>
      <p:sp>
        <p:nvSpPr>
          <p:cNvPr id="309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9251" name="Rectangle 3"/>
          <p:cNvSpPr>
            <a:spLocks noGrp="1" noChangeArrowheads="1"/>
          </p:cNvSpPr>
          <p:nvPr>
            <p:ph type="body" idx="1"/>
          </p:nvPr>
        </p:nvSpPr>
        <p:spPr/>
        <p:txBody>
          <a:bodyPr/>
          <a:lstStyle/>
          <a:p>
            <a:pPr eaLnBrk="1" hangingPunct="1">
              <a:defRPr/>
            </a:pPr>
            <a:r>
              <a:rPr lang="en-US" smtClean="0">
                <a:cs typeface="+mn-cs"/>
              </a:rPr>
              <a:t>Black: average over all calculations</a:t>
            </a:r>
          </a:p>
          <a:p>
            <a:pPr eaLnBrk="1" hangingPunct="1">
              <a:defRPr/>
            </a:pPr>
            <a:r>
              <a:rPr lang="en-US" smtClean="0">
                <a:cs typeface="+mn-cs"/>
              </a:rPr>
              <a:t>Red: delineate the confidence region</a:t>
            </a:r>
          </a:p>
          <a:p>
            <a:pPr eaLnBrk="1" hangingPunct="1">
              <a:defRPr/>
            </a:pPr>
            <a:r>
              <a:rPr lang="en-US" smtClean="0">
                <a:cs typeface="+mn-cs"/>
              </a:rPr>
              <a:t>Dashed line: a different technique for calculating the spectral function using NRG. Pretty good agreement with the averaged results.</a:t>
            </a:r>
          </a:p>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EAD98-C3BF-274F-88BA-64D4D2282CFF}" type="slidenum">
              <a:rPr lang="en-US"/>
              <a:pPr/>
              <a:t>52</a:t>
            </a:fld>
            <a:endParaRPr lang="en-US"/>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lang="en-US"/>
              <a:t>The magnetic field has two effects: reduction of the Kondo resonance peak which, ultimatively, splits in two resonances (one for each spin projection).</a:t>
            </a:r>
          </a:p>
          <a:p>
            <a:endParaRPr lang="sl-SI"/>
          </a:p>
          <a:p>
            <a:r>
              <a:rPr lang="sl-SI"/>
              <a:t>Vključimo polje: spin se polarizira, čeprav ga senčijo prevodniški elektroni: Kondov pojav se izgubi, DERENORMALIZACIJA.</a:t>
            </a:r>
          </a:p>
          <a:p>
            <a:r>
              <a:rPr lang="sl-SI"/>
              <a:t>Po svoje presenetljivo: malo prej sem dejal, da elektroni spin zasenčijo, in da nečistoča postane efektivno nemagnetna. Vendar T chi=0, toda chi=1/T_K, torej se lahko polarizira! Opomba: Pri prostem spinu chi=1/T, divergira. Prevodniski elektroni, chi=1/D.</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0BA312-95B3-2B4F-ADB7-E29F3F39BEDE}" type="slidenum">
              <a:rPr lang="en-US"/>
              <a:pPr/>
              <a:t>53</a:t>
            </a:fld>
            <a:endParaRPr lang="en-US"/>
          </a:p>
        </p:txBody>
      </p:sp>
      <p:sp>
        <p:nvSpPr>
          <p:cNvPr id="301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1059" name="Rectangle 3"/>
          <p:cNvSpPr>
            <a:spLocks noGrp="1" noChangeArrowheads="1"/>
          </p:cNvSpPr>
          <p:nvPr>
            <p:ph type="body" idx="1"/>
          </p:nvPr>
        </p:nvSpPr>
        <p:spPr/>
        <p:txBody>
          <a:bodyPr/>
          <a:lstStyle/>
          <a:p>
            <a:r>
              <a:rPr lang="en-US"/>
              <a:t>The discussion of the Kondo peak splitting also has a long history. </a:t>
            </a:r>
            <a:r>
              <a:rPr lang="en-US" b="1"/>
              <a:t>Two papers at roughly the same time, NRG and BA.</a:t>
            </a:r>
          </a:p>
          <a:p>
            <a:r>
              <a:rPr lang="en-US"/>
              <a:t>NRG results show how the peak is diminished and then splitting becomes visible.</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0988D-D7A4-F940-83A9-3AF3124BABD0}" type="slidenum">
              <a:rPr lang="en-US"/>
              <a:pPr/>
              <a:t>54</a:t>
            </a:fld>
            <a:endParaRPr lang="en-US"/>
          </a:p>
        </p:txBody>
      </p:sp>
      <p:sp>
        <p:nvSpPr>
          <p:cNvPr id="302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2083" name="Rectangle 3"/>
          <p:cNvSpPr>
            <a:spLocks noGrp="1" noChangeArrowheads="1"/>
          </p:cNvSpPr>
          <p:nvPr>
            <p:ph type="body" idx="1"/>
          </p:nvPr>
        </p:nvSpPr>
        <p:spPr/>
        <p:txBody>
          <a:bodyPr/>
          <a:lstStyle/>
          <a:p>
            <a:r>
              <a:rPr lang="en-US"/>
              <a:t>Naively, the ratio should be one, but there are certain </a:t>
            </a:r>
            <a:r>
              <a:rPr lang="en-US" b="1"/>
              <a:t>renormalization processes</a:t>
            </a:r>
            <a:r>
              <a:rPr lang="en-US"/>
              <a:t> due to Kondo physics which lead to a reduction to 2/3.</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193F0-7F86-FC40-A509-6524D4418A72}" type="slidenum">
              <a:rPr lang="en-US"/>
              <a:pPr/>
              <a:t>55</a:t>
            </a:fld>
            <a:endParaRPr lang="en-US"/>
          </a:p>
        </p:txBody>
      </p:sp>
      <p:sp>
        <p:nvSpPr>
          <p:cNvPr id="308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8227" name="Rectangle 3"/>
          <p:cNvSpPr>
            <a:spLocks noGrp="1" noChangeArrowheads="1"/>
          </p:cNvSpPr>
          <p:nvPr>
            <p:ph type="body" idx="1"/>
          </p:nvPr>
        </p:nvSpPr>
        <p:spPr/>
        <p:txBody>
          <a:bodyPr/>
          <a:lstStyle/>
          <a:p>
            <a:r>
              <a:rPr lang="en-US"/>
              <a:t>Demonstration of the 2/3 renormalization factor. Ratio increasing above 1.</a:t>
            </a:r>
            <a:endParaRPr lang="en-US" b="1">
              <a:solidFill>
                <a:schemeClr val="bg2"/>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0B77F2-C52C-BA45-8C06-E6F048EAEFEA}" type="slidenum">
              <a:rPr lang="en-US"/>
              <a:pPr>
                <a:defRPr/>
              </a:pPr>
              <a:t>58</a:t>
            </a:fld>
            <a:endParaRPr lang="en-US"/>
          </a:p>
        </p:txBody>
      </p:sp>
      <p:sp>
        <p:nvSpPr>
          <p:cNvPr id="310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0275" name="Rectangle 3"/>
          <p:cNvSpPr>
            <a:spLocks noGrp="1" noChangeArrowheads="1"/>
          </p:cNvSpPr>
          <p:nvPr>
            <p:ph type="body" idx="1"/>
          </p:nvPr>
        </p:nvSpPr>
        <p:spPr/>
        <p:txBody>
          <a:bodyPr/>
          <a:lstStyle/>
          <a:p>
            <a:pPr eaLnBrk="1" hangingPunct="1">
              <a:defRPr/>
            </a:pPr>
            <a:r>
              <a:rPr lang="en-US" smtClean="0">
                <a:cs typeface="+mn-cs"/>
              </a:rPr>
              <a:t>The true peak position can be anywhere in the triangle ABC. This triangle corresponds to one sigma confidence region.</a:t>
            </a:r>
          </a:p>
          <a:p>
            <a:pPr eaLnBrk="1" hangingPunct="1">
              <a:defRPr/>
            </a:pPr>
            <a:r>
              <a:rPr lang="en-US" smtClean="0">
                <a:cs typeface="+mn-cs"/>
              </a:rPr>
              <a:t>Another tehcnical issue: spectral function broadening.</a:t>
            </a:r>
          </a:p>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15A5B-51E7-8A44-9128-FAD5324DC023}" type="slidenum">
              <a:rPr lang="en-US"/>
              <a:pPr/>
              <a:t>62</a:t>
            </a:fld>
            <a:endParaRPr lang="en-US"/>
          </a:p>
        </p:txBody>
      </p:sp>
      <p:sp>
        <p:nvSpPr>
          <p:cNvPr id="304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4131" name="Rectangle 3"/>
          <p:cNvSpPr>
            <a:spLocks noGrp="1" noChangeArrowheads="1"/>
          </p:cNvSpPr>
          <p:nvPr>
            <p:ph type="body" idx="1"/>
          </p:nvPr>
        </p:nvSpPr>
        <p:spPr/>
        <p:txBody>
          <a:bodyPr/>
          <a:lstStyle/>
          <a:p>
            <a:r>
              <a:rPr lang="en-US"/>
              <a:t>Model 1: when B is established, the model parameters remain the same, only Zeeman splitting is induced. In particular, </a:t>
            </a:r>
            <a:r>
              <a:rPr lang="en-US" b="1"/>
              <a:t>orbital effects are ignored</a:t>
            </a:r>
            <a:r>
              <a:rPr lang="en-US"/>
              <a:t>.</a:t>
            </a:r>
          </a:p>
          <a:p>
            <a:r>
              <a:rPr lang="en-US"/>
              <a:t>Model 2: exchange J is allowed to change, in other words, T_K allowed to be different! Due, for example, to </a:t>
            </a:r>
            <a:r>
              <a:rPr lang="en-US" b="1"/>
              <a:t>orbital effects</a:t>
            </a:r>
            <a:r>
              <a:rPr lang="en-US"/>
              <a:t>.</a:t>
            </a:r>
          </a:p>
          <a:p>
            <a:r>
              <a:rPr lang="en-US"/>
              <a:t>Splitting goes not depend on the direction of the field, thus the explanation based on orbital effects is perhaps not very convincing. The fact remains that </a:t>
            </a:r>
            <a:r>
              <a:rPr lang="en-US" b="1"/>
              <a:t>the agreement is better, even though the reason is not entirely clear</a:t>
            </a:r>
            <a:r>
              <a:rPr lang="en-US"/>
              <a:t>.</a:t>
            </a:r>
          </a:p>
          <a:p>
            <a:r>
              <a:rPr lang="en-US"/>
              <a:t>It could also be a </a:t>
            </a:r>
            <a:r>
              <a:rPr lang="en-US" b="1"/>
              <a:t>non-equibrium effect</a:t>
            </a:r>
            <a:r>
              <a:rPr lang="en-US"/>
              <a:t>.</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7A08F-9F11-9249-AC23-28D28DC0D785}" type="slidenum">
              <a:rPr lang="en-US"/>
              <a:pPr/>
              <a:t>30</a:t>
            </a:fld>
            <a:endParaRPr lang="en-US"/>
          </a:p>
        </p:txBody>
      </p:sp>
      <p:sp>
        <p:nvSpPr>
          <p:cNvPr id="288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8771" name="Rectangle 3"/>
          <p:cNvSpPr>
            <a:spLocks noGrp="1" noChangeArrowheads="1"/>
          </p:cNvSpPr>
          <p:nvPr>
            <p:ph type="body" idx="1"/>
          </p:nvPr>
        </p:nvSpPr>
        <p:spPr/>
        <p:txBody>
          <a:bodyPr/>
          <a:lstStyle/>
          <a:p>
            <a:r>
              <a:rPr lang="en-US"/>
              <a:t>Before NRG, there wasn</a:t>
            </a:r>
            <a:r>
              <a:rPr lang="ja-JP" altLang="en-US">
                <a:latin typeface="Arial"/>
              </a:rPr>
              <a:t>’</a:t>
            </a:r>
            <a:r>
              <a:rPr lang="en-US"/>
              <a:t>t really any </a:t>
            </a:r>
            <a:r>
              <a:rPr lang="en-US" b="1"/>
              <a:t>unbiased</a:t>
            </a:r>
            <a:r>
              <a:rPr lang="en-US"/>
              <a:t> method which could provide information about the line-shape. </a:t>
            </a:r>
          </a:p>
          <a:p>
            <a:r>
              <a:rPr lang="en-US"/>
              <a:t>Kondo peak and the high-energy (Hubbard) peak. The width of the peak is </a:t>
            </a:r>
            <a:r>
              <a:rPr lang="en-US" b="1"/>
              <a:t>doubled</a:t>
            </a:r>
            <a:r>
              <a:rPr lang="en-US"/>
              <a:t>, due to interactions. Thus even the high-energy part of the spectral</a:t>
            </a:r>
          </a:p>
          <a:p>
            <a:r>
              <a:rPr lang="en-US"/>
              <a:t>function is non-trivial.</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1E874-03F6-1F4C-9BE7-59F1CBF8E19E}" type="slidenum">
              <a:rPr lang="en-US"/>
              <a:pPr/>
              <a:t>31</a:t>
            </a:fld>
            <a:endParaRPr lang="en-US"/>
          </a:p>
        </p:txBody>
      </p:sp>
      <p:sp>
        <p:nvSpPr>
          <p:cNvPr id="289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9795" name="Rectangle 3"/>
          <p:cNvSpPr>
            <a:spLocks noGrp="1" noChangeArrowheads="1"/>
          </p:cNvSpPr>
          <p:nvPr>
            <p:ph type="body" idx="1"/>
          </p:nvPr>
        </p:nvSpPr>
        <p:spPr/>
        <p:txBody>
          <a:bodyPr/>
          <a:lstStyle/>
          <a:p>
            <a:r>
              <a:rPr lang="en-US"/>
              <a:t>But let us focus now on the low-energy part, i.e., the Kondo resonance.</a:t>
            </a:r>
          </a:p>
          <a:p>
            <a:r>
              <a:rPr lang="en-US"/>
              <a:t>At lowest frequencies it is quadratic, thus OK.</a:t>
            </a:r>
          </a:p>
          <a:p>
            <a:r>
              <a:rPr lang="en-US"/>
              <a:t>Actually, the agreement is not so good when better numerical results are used, thus this is a bit </a:t>
            </a:r>
            <a:r>
              <a:rPr lang="en-US" b="1"/>
              <a:t>fortuitious</a:t>
            </a:r>
            <a:r>
              <a:rPr lang="en-US"/>
              <a:t>!</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89DCF-B812-3E43-B0F0-B806AA0C731F}" type="slidenum">
              <a:rPr lang="en-US"/>
              <a:pPr/>
              <a:t>32</a:t>
            </a:fld>
            <a:endParaRPr lang="en-US"/>
          </a:p>
        </p:txBody>
      </p:sp>
      <p:sp>
        <p:nvSpPr>
          <p:cNvPr id="290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0819" name="Rectangle 3"/>
          <p:cNvSpPr>
            <a:spLocks noGrp="1" noChangeArrowheads="1"/>
          </p:cNvSpPr>
          <p:nvPr>
            <p:ph type="body" idx="1"/>
          </p:nvPr>
        </p:nvSpPr>
        <p:spPr/>
        <p:txBody>
          <a:bodyPr/>
          <a:lstStyle/>
          <a:p>
            <a:r>
              <a:rPr lang="en-US"/>
              <a:t>This picture was confirmed by later QMC calculations.</a:t>
            </a:r>
          </a:p>
          <a:p>
            <a:r>
              <a:rPr lang="en-US"/>
              <a:t>Origin: orthogonality catastrophe. Spin flips, thus the ground state of the remaining electrons needs to change. It is orthogonal to the original ground state. Such behavior leads to power-law divergences in spectral functions.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A69039-EC29-7F44-BAC8-1D38E3D456FF}" type="slidenum">
              <a:rPr lang="en-US"/>
              <a:pPr/>
              <a:t>33</a:t>
            </a:fld>
            <a:endParaRPr lang="en-US"/>
          </a:p>
        </p:txBody>
      </p:sp>
      <p:sp>
        <p:nvSpPr>
          <p:cNvPr id="291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1843" name="Rectangle 3"/>
          <p:cNvSpPr>
            <a:spLocks noGrp="1" noChangeArrowheads="1"/>
          </p:cNvSpPr>
          <p:nvPr>
            <p:ph type="body" idx="1"/>
          </p:nvPr>
        </p:nvSpPr>
        <p:spPr/>
        <p:txBody>
          <a:bodyPr/>
          <a:lstStyle/>
          <a:p>
            <a:r>
              <a:rPr lang="en-US"/>
              <a:t>Inv-sqr-root confirmed in later NRG works, also agrees with some </a:t>
            </a:r>
            <a:r>
              <a:rPr lang="en-US" b="1"/>
              <a:t>analytical methods (local moment approach).</a:t>
            </a:r>
            <a:r>
              <a:rPr lang="en-US"/>
              <a:t> Here: full line is NRG, dotted line is the parabolic fit to the low-energy part and the dashed line is inv-sqr-root fit to the high-energy tails of the Kondo resonance.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C53B3-8E09-8047-9DF0-A64E9FC8A1F7}" type="slidenum">
              <a:rPr lang="en-US"/>
              <a:pPr/>
              <a:t>34</a:t>
            </a:fld>
            <a:endParaRPr lang="en-US"/>
          </a:p>
        </p:txBody>
      </p:sp>
      <p:sp>
        <p:nvSpPr>
          <p:cNvPr id="29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2867" name="Rectangle 3"/>
          <p:cNvSpPr>
            <a:spLocks noGrp="1" noChangeArrowheads="1"/>
          </p:cNvSpPr>
          <p:nvPr>
            <p:ph type="body" idx="1"/>
          </p:nvPr>
        </p:nvSpPr>
        <p:spPr/>
        <p:txBody>
          <a:bodyPr/>
          <a:lstStyle/>
          <a:p>
            <a:r>
              <a:rPr lang="en-US"/>
              <a:t>When a more detailed study using the analytical local-moment-approach has been attempted, it turned out that the Kondo peak line-shape is actually logarithmic.</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A906F-8A92-F94D-80DA-01C5B57F2414}" type="slidenum">
              <a:rPr lang="en-US"/>
              <a:pPr/>
              <a:t>36</a:t>
            </a:fld>
            <a:endParaRPr lang="en-US"/>
          </a:p>
        </p:txBody>
      </p:sp>
      <p:sp>
        <p:nvSpPr>
          <p:cNvPr id="29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3891" name="Rectangle 3"/>
          <p:cNvSpPr>
            <a:spLocks noGrp="1" noChangeArrowheads="1"/>
          </p:cNvSpPr>
          <p:nvPr>
            <p:ph type="body" idx="1"/>
          </p:nvPr>
        </p:nvSpPr>
        <p:spPr/>
        <p:txBody>
          <a:bodyPr/>
          <a:lstStyle/>
          <a:p>
            <a:r>
              <a:rPr lang="en-US"/>
              <a:t>Thus, Lorentzian, inv-sqr-root, or logarithmic? </a:t>
            </a:r>
            <a:r>
              <a:rPr lang="en-US" b="1"/>
              <a:t>Does it really matter?</a:t>
            </a:r>
            <a:r>
              <a:rPr lang="en-US"/>
              <a:t> Is the experimental accuracy sufficient? Do we need these increasingly sophisticated descriptions of the Kondo resonance?</a:t>
            </a:r>
          </a:p>
          <a:p>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5D929-6E39-3643-A2D1-F5488EA65610}" type="slidenum">
              <a:rPr lang="en-US"/>
              <a:pPr/>
              <a:t>37</a:t>
            </a:fld>
            <a:endParaRPr lang="en-US"/>
          </a:p>
        </p:txBody>
      </p:sp>
      <p:sp>
        <p:nvSpPr>
          <p:cNvPr id="29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4915" name="Rectangle 3"/>
          <p:cNvSpPr>
            <a:spLocks noGrp="1" noChangeArrowheads="1"/>
          </p:cNvSpPr>
          <p:nvPr>
            <p:ph type="body" idx="1"/>
          </p:nvPr>
        </p:nvSpPr>
        <p:spPr/>
        <p:txBody>
          <a:bodyPr/>
          <a:lstStyle/>
          <a:p>
            <a:r>
              <a:rPr lang="en-US"/>
              <a:t>The black lines are experimental results for Ti atom, which has S=1/2. Simples realization of the Kondo model. Funnily, these results are barely discussed in their paper. So, I tried a naive fitting with the universal NRG curve and the results was quite acceptable. There is some asymmetry, thus one cannot fit the full experimental curve with the same Kondo peak function, but the agreement is nevertheless surprisingly good.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723D92-039E-3B4B-B82E-81B768533656}" type="slidenum">
              <a:rPr lang="en-US"/>
              <a:pPr/>
              <a:t>38</a:t>
            </a:fld>
            <a:endParaRPr lang="en-US"/>
          </a:p>
        </p:txBody>
      </p:sp>
      <p:sp>
        <p:nvSpPr>
          <p:cNvPr id="29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5939" name="Rectangle 3"/>
          <p:cNvSpPr>
            <a:spLocks noGrp="1" noChangeArrowheads="1"/>
          </p:cNvSpPr>
          <p:nvPr>
            <p:ph type="body" idx="1"/>
          </p:nvPr>
        </p:nvSpPr>
        <p:spPr/>
        <p:txBody>
          <a:bodyPr/>
          <a:lstStyle/>
          <a:p>
            <a:r>
              <a:rPr lang="en-US"/>
              <a:t>This becomes even more evident if the same experimental results are fitted with a Lorentzian (blue). The agreement is fine in the asymptotic zero-frequency regime, where parabolic behavior is expected, but this function cannot adequately describe the tails of the peak!</a:t>
            </a:r>
          </a:p>
          <a:p>
            <a:r>
              <a:rPr lang="en-US" b="1"/>
              <a:t>IMPORTANT: many mechanisms lead to a Lorentzian peak. Only the Kondo effect leads to a peak with inv-sqr-root tails!</a:t>
            </a:r>
          </a:p>
          <a:p>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AFA60E-97E5-5945-ADE2-847090336E57}"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25B92-6DD6-6C4E-9854-6FA5925543E5}" type="slidenum">
              <a:rPr lang="en-US" smtClean="0"/>
              <a:t>‹#›</a:t>
            </a:fld>
            <a:endParaRPr lang="en-US"/>
          </a:p>
        </p:txBody>
      </p:sp>
    </p:spTree>
    <p:extLst>
      <p:ext uri="{BB962C8B-B14F-4D97-AF65-F5344CB8AC3E}">
        <p14:creationId xmlns:p14="http://schemas.microsoft.com/office/powerpoint/2010/main" val="210904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FA60E-97E5-5945-ADE2-847090336E57}"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25B92-6DD6-6C4E-9854-6FA5925543E5}" type="slidenum">
              <a:rPr lang="en-US" smtClean="0"/>
              <a:t>‹#›</a:t>
            </a:fld>
            <a:endParaRPr lang="en-US"/>
          </a:p>
        </p:txBody>
      </p:sp>
    </p:spTree>
    <p:extLst>
      <p:ext uri="{BB962C8B-B14F-4D97-AF65-F5344CB8AC3E}">
        <p14:creationId xmlns:p14="http://schemas.microsoft.com/office/powerpoint/2010/main" val="256725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FA60E-97E5-5945-ADE2-847090336E57}"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25B92-6DD6-6C4E-9854-6FA5925543E5}" type="slidenum">
              <a:rPr lang="en-US" smtClean="0"/>
              <a:t>‹#›</a:t>
            </a:fld>
            <a:endParaRPr lang="en-US"/>
          </a:p>
        </p:txBody>
      </p:sp>
    </p:spTree>
    <p:extLst>
      <p:ext uri="{BB962C8B-B14F-4D97-AF65-F5344CB8AC3E}">
        <p14:creationId xmlns:p14="http://schemas.microsoft.com/office/powerpoint/2010/main" val="94959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FA60E-97E5-5945-ADE2-847090336E57}"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25B92-6DD6-6C4E-9854-6FA5925543E5}" type="slidenum">
              <a:rPr lang="en-US" smtClean="0"/>
              <a:t>‹#›</a:t>
            </a:fld>
            <a:endParaRPr lang="en-US"/>
          </a:p>
        </p:txBody>
      </p:sp>
    </p:spTree>
    <p:extLst>
      <p:ext uri="{BB962C8B-B14F-4D97-AF65-F5344CB8AC3E}">
        <p14:creationId xmlns:p14="http://schemas.microsoft.com/office/powerpoint/2010/main" val="208757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AFA60E-97E5-5945-ADE2-847090336E57}"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25B92-6DD6-6C4E-9854-6FA5925543E5}" type="slidenum">
              <a:rPr lang="en-US" smtClean="0"/>
              <a:t>‹#›</a:t>
            </a:fld>
            <a:endParaRPr lang="en-US"/>
          </a:p>
        </p:txBody>
      </p:sp>
    </p:spTree>
    <p:extLst>
      <p:ext uri="{BB962C8B-B14F-4D97-AF65-F5344CB8AC3E}">
        <p14:creationId xmlns:p14="http://schemas.microsoft.com/office/powerpoint/2010/main" val="3842967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AFA60E-97E5-5945-ADE2-847090336E57}" type="datetimeFigureOut">
              <a:rPr lang="en-US" smtClean="0"/>
              <a:t>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25B92-6DD6-6C4E-9854-6FA5925543E5}" type="slidenum">
              <a:rPr lang="en-US" smtClean="0"/>
              <a:t>‹#›</a:t>
            </a:fld>
            <a:endParaRPr lang="en-US"/>
          </a:p>
        </p:txBody>
      </p:sp>
    </p:spTree>
    <p:extLst>
      <p:ext uri="{BB962C8B-B14F-4D97-AF65-F5344CB8AC3E}">
        <p14:creationId xmlns:p14="http://schemas.microsoft.com/office/powerpoint/2010/main" val="159116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AFA60E-97E5-5945-ADE2-847090336E57}" type="datetimeFigureOut">
              <a:rPr lang="en-US" smtClean="0"/>
              <a:t>6/11/13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425B92-6DD6-6C4E-9854-6FA5925543E5}" type="slidenum">
              <a:rPr lang="en-US" smtClean="0"/>
              <a:t>‹#›</a:t>
            </a:fld>
            <a:endParaRPr lang="en-US"/>
          </a:p>
        </p:txBody>
      </p:sp>
    </p:spTree>
    <p:extLst>
      <p:ext uri="{BB962C8B-B14F-4D97-AF65-F5344CB8AC3E}">
        <p14:creationId xmlns:p14="http://schemas.microsoft.com/office/powerpoint/2010/main" val="209938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AFA60E-97E5-5945-ADE2-847090336E57}" type="datetimeFigureOut">
              <a:rPr lang="en-US" smtClean="0"/>
              <a:t>6/11/13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425B92-6DD6-6C4E-9854-6FA5925543E5}" type="slidenum">
              <a:rPr lang="en-US" smtClean="0"/>
              <a:t>‹#›</a:t>
            </a:fld>
            <a:endParaRPr lang="en-US"/>
          </a:p>
        </p:txBody>
      </p:sp>
    </p:spTree>
    <p:extLst>
      <p:ext uri="{BB962C8B-B14F-4D97-AF65-F5344CB8AC3E}">
        <p14:creationId xmlns:p14="http://schemas.microsoft.com/office/powerpoint/2010/main" val="171607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FA60E-97E5-5945-ADE2-847090336E57}" type="datetimeFigureOut">
              <a:rPr lang="en-US" smtClean="0"/>
              <a:t>6/11/13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425B92-6DD6-6C4E-9854-6FA5925543E5}" type="slidenum">
              <a:rPr lang="en-US" smtClean="0"/>
              <a:t>‹#›</a:t>
            </a:fld>
            <a:endParaRPr lang="en-US"/>
          </a:p>
        </p:txBody>
      </p:sp>
    </p:spTree>
    <p:extLst>
      <p:ext uri="{BB962C8B-B14F-4D97-AF65-F5344CB8AC3E}">
        <p14:creationId xmlns:p14="http://schemas.microsoft.com/office/powerpoint/2010/main" val="19546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FA60E-97E5-5945-ADE2-847090336E57}" type="datetimeFigureOut">
              <a:rPr lang="en-US" smtClean="0"/>
              <a:t>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25B92-6DD6-6C4E-9854-6FA5925543E5}" type="slidenum">
              <a:rPr lang="en-US" smtClean="0"/>
              <a:t>‹#›</a:t>
            </a:fld>
            <a:endParaRPr lang="en-US"/>
          </a:p>
        </p:txBody>
      </p:sp>
    </p:spTree>
    <p:extLst>
      <p:ext uri="{BB962C8B-B14F-4D97-AF65-F5344CB8AC3E}">
        <p14:creationId xmlns:p14="http://schemas.microsoft.com/office/powerpoint/2010/main" val="2359372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FA60E-97E5-5945-ADE2-847090336E57}" type="datetimeFigureOut">
              <a:rPr lang="en-US" smtClean="0"/>
              <a:t>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25B92-6DD6-6C4E-9854-6FA5925543E5}" type="slidenum">
              <a:rPr lang="en-US" smtClean="0"/>
              <a:t>‹#›</a:t>
            </a:fld>
            <a:endParaRPr lang="en-US"/>
          </a:p>
        </p:txBody>
      </p:sp>
    </p:spTree>
    <p:extLst>
      <p:ext uri="{BB962C8B-B14F-4D97-AF65-F5344CB8AC3E}">
        <p14:creationId xmlns:p14="http://schemas.microsoft.com/office/powerpoint/2010/main" val="29264232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FA60E-97E5-5945-ADE2-847090336E57}" type="datetimeFigureOut">
              <a:rPr lang="en-US" smtClean="0"/>
              <a:t>6/11/13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25B92-6DD6-6C4E-9854-6FA5925543E5}" type="slidenum">
              <a:rPr lang="en-US" smtClean="0"/>
              <a:t>‹#›</a:t>
            </a:fld>
            <a:endParaRPr lang="en-US"/>
          </a:p>
        </p:txBody>
      </p:sp>
    </p:spTree>
    <p:extLst>
      <p:ext uri="{BB962C8B-B14F-4D97-AF65-F5344CB8AC3E}">
        <p14:creationId xmlns:p14="http://schemas.microsoft.com/office/powerpoint/2010/main" val="3050149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5" Type="http://schemas.openxmlformats.org/officeDocument/2006/relationships/image" Target="../media/image48.emf"/><Relationship Id="rId6" Type="http://schemas.openxmlformats.org/officeDocument/2006/relationships/image" Target="../media/image49.emf"/><Relationship Id="rId1" Type="http://schemas.openxmlformats.org/officeDocument/2006/relationships/slideLayout" Target="../slideLayouts/slideLayout7.xml"/><Relationship Id="rId2" Type="http://schemas.openxmlformats.org/officeDocument/2006/relationships/image" Target="../media/image4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1" Type="http://schemas.openxmlformats.org/officeDocument/2006/relationships/slideLayout" Target="../slideLayouts/slideLayout6.xml"/><Relationship Id="rId2" Type="http://schemas.openxmlformats.org/officeDocument/2006/relationships/image" Target="../media/image6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71.emf"/><Relationship Id="rId4" Type="http://schemas.openxmlformats.org/officeDocument/2006/relationships/image" Target="../media/image72.emf"/><Relationship Id="rId5" Type="http://schemas.openxmlformats.org/officeDocument/2006/relationships/image" Target="../media/image73.emf"/><Relationship Id="rId6" Type="http://schemas.openxmlformats.org/officeDocument/2006/relationships/image" Target="../media/image74.emf"/><Relationship Id="rId7" Type="http://schemas.openxmlformats.org/officeDocument/2006/relationships/image" Target="../media/image75.emf"/><Relationship Id="rId8" Type="http://schemas.openxmlformats.org/officeDocument/2006/relationships/image" Target="../media/image76.emf"/><Relationship Id="rId1" Type="http://schemas.openxmlformats.org/officeDocument/2006/relationships/slideLayout" Target="../slideLayouts/slideLayout6.xml"/><Relationship Id="rId2" Type="http://schemas.openxmlformats.org/officeDocument/2006/relationships/image" Target="../media/image70.emf"/></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76.emf"/><Relationship Id="rId1" Type="http://schemas.openxmlformats.org/officeDocument/2006/relationships/slideLayout" Target="../slideLayouts/slideLayout6.xml"/><Relationship Id="rId2" Type="http://schemas.openxmlformats.org/officeDocument/2006/relationships/image" Target="../media/image7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83.emf"/><Relationship Id="rId4" Type="http://schemas.openxmlformats.org/officeDocument/2006/relationships/image" Target="../media/image84.emf"/><Relationship Id="rId5" Type="http://schemas.openxmlformats.org/officeDocument/2006/relationships/hyperlink" Target="http://arxiv.org/abs/1302.3334" TargetMode="External"/><Relationship Id="rId1" Type="http://schemas.openxmlformats.org/officeDocument/2006/relationships/slideLayout" Target="../slideLayouts/slideLayout6.xml"/><Relationship Id="rId2" Type="http://schemas.openxmlformats.org/officeDocument/2006/relationships/image" Target="../media/image8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7.png"/></Relationships>
</file>

<file path=ppt/slides/_rels/slide29.xml.rels><?xml version="1.0" encoding="UTF-8" standalone="yes"?>
<Relationships xmlns="http://schemas.openxmlformats.org/package/2006/relationships"><Relationship Id="rId3" Type="http://schemas.openxmlformats.org/officeDocument/2006/relationships/image" Target="../media/image89.emf"/><Relationship Id="rId4" Type="http://schemas.openxmlformats.org/officeDocument/2006/relationships/image" Target="../media/image90.png"/><Relationship Id="rId1" Type="http://schemas.openxmlformats.org/officeDocument/2006/relationships/slideLayout" Target="../slideLayouts/slideLayout6.xml"/><Relationship Id="rId2" Type="http://schemas.openxmlformats.org/officeDocument/2006/relationships/image" Target="../media/image88.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91.png"/><Relationship Id="rId4" Type="http://schemas.openxmlformats.org/officeDocument/2006/relationships/image" Target="../media/image92.png"/><Relationship Id="rId5" Type="http://schemas.openxmlformats.org/officeDocument/2006/relationships/image" Target="../media/image9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96.png"/><Relationship Id="rId4" Type="http://schemas.openxmlformats.org/officeDocument/2006/relationships/image" Target="../media/image9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3.xml.rels><?xml version="1.0" encoding="UTF-8" standalone="yes"?>
<Relationships xmlns="http://schemas.openxmlformats.org/package/2006/relationships"><Relationship Id="rId3" Type="http://schemas.openxmlformats.org/officeDocument/2006/relationships/image" Target="../media/image98.png"/><Relationship Id="rId4" Type="http://schemas.openxmlformats.org/officeDocument/2006/relationships/image" Target="../media/image99.png"/><Relationship Id="rId5" Type="http://schemas.openxmlformats.org/officeDocument/2006/relationships/image" Target="../media/image10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02.png"/><Relationship Id="rId5" Type="http://schemas.openxmlformats.org/officeDocument/2006/relationships/image" Target="../media/image10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37.xml.rels><?xml version="1.0" encoding="UTF-8" standalone="yes"?>
<Relationships xmlns="http://schemas.openxmlformats.org/package/2006/relationships"><Relationship Id="rId3" Type="http://schemas.openxmlformats.org/officeDocument/2006/relationships/image" Target="../media/image105.jpeg"/><Relationship Id="rId4" Type="http://schemas.openxmlformats.org/officeDocument/2006/relationships/image" Target="../media/image106.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7.jpeg"/></Relationships>
</file>

<file path=ppt/slides/_rels/slide39.xml.rels><?xml version="1.0" encoding="UTF-8" standalone="yes"?>
<Relationships xmlns="http://schemas.openxmlformats.org/package/2006/relationships"><Relationship Id="rId3" Type="http://schemas.openxmlformats.org/officeDocument/2006/relationships/image" Target="../media/image108.png"/><Relationship Id="rId4" Type="http://schemas.openxmlformats.org/officeDocument/2006/relationships/image" Target="../media/image109.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2.emf"/><Relationship Id="rId4" Type="http://schemas.openxmlformats.org/officeDocument/2006/relationships/image" Target="../media/image113.emf"/><Relationship Id="rId5" Type="http://schemas.openxmlformats.org/officeDocument/2006/relationships/image" Target="../media/image114.emf"/><Relationship Id="rId1" Type="http://schemas.openxmlformats.org/officeDocument/2006/relationships/slideLayout" Target="../slideLayouts/slideLayout6.xml"/><Relationship Id="rId2" Type="http://schemas.openxmlformats.org/officeDocument/2006/relationships/image" Target="../media/image111.png"/></Relationships>
</file>

<file path=ppt/slides/_rels/slide43.xml.rels><?xml version="1.0" encoding="UTF-8" standalone="yes"?>
<Relationships xmlns="http://schemas.openxmlformats.org/package/2006/relationships"><Relationship Id="rId3" Type="http://schemas.openxmlformats.org/officeDocument/2006/relationships/image" Target="../media/image116.png"/><Relationship Id="rId4" Type="http://schemas.openxmlformats.org/officeDocument/2006/relationships/image" Target="../media/image117.png"/><Relationship Id="rId1" Type="http://schemas.openxmlformats.org/officeDocument/2006/relationships/slideLayout" Target="../slideLayouts/slideLayout6.xml"/><Relationship Id="rId2" Type="http://schemas.openxmlformats.org/officeDocument/2006/relationships/image" Target="../media/image1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8.png"/><Relationship Id="rId3" Type="http://schemas.openxmlformats.org/officeDocument/2006/relationships/image" Target="../media/image119.png"/></Relationships>
</file>

<file path=ppt/slides/_rels/slide45.xml.rels><?xml version="1.0" encoding="UTF-8" standalone="yes"?>
<Relationships xmlns="http://schemas.openxmlformats.org/package/2006/relationships"><Relationship Id="rId3" Type="http://schemas.openxmlformats.org/officeDocument/2006/relationships/image" Target="../media/image121.emf"/><Relationship Id="rId4" Type="http://schemas.openxmlformats.org/officeDocument/2006/relationships/image" Target="../media/image122.emf"/><Relationship Id="rId5" Type="http://schemas.openxmlformats.org/officeDocument/2006/relationships/image" Target="../media/image123.emf"/><Relationship Id="rId6" Type="http://schemas.openxmlformats.org/officeDocument/2006/relationships/image" Target="../media/image124.emf"/><Relationship Id="rId7" Type="http://schemas.openxmlformats.org/officeDocument/2006/relationships/image" Target="../media/image125.emf"/><Relationship Id="rId8" Type="http://schemas.openxmlformats.org/officeDocument/2006/relationships/image" Target="../media/image126.emf"/><Relationship Id="rId9" Type="http://schemas.openxmlformats.org/officeDocument/2006/relationships/image" Target="../media/image127.emf"/><Relationship Id="rId1" Type="http://schemas.openxmlformats.org/officeDocument/2006/relationships/slideLayout" Target="../slideLayouts/slideLayout6.xml"/><Relationship Id="rId2" Type="http://schemas.openxmlformats.org/officeDocument/2006/relationships/image" Target="../media/image120.emf"/></Relationships>
</file>

<file path=ppt/slides/_rels/slide46.xml.rels><?xml version="1.0" encoding="UTF-8" standalone="yes"?>
<Relationships xmlns="http://schemas.openxmlformats.org/package/2006/relationships"><Relationship Id="rId3" Type="http://schemas.openxmlformats.org/officeDocument/2006/relationships/image" Target="../media/image129.emf"/><Relationship Id="rId4" Type="http://schemas.openxmlformats.org/officeDocument/2006/relationships/image" Target="../media/image130.emf"/><Relationship Id="rId5" Type="http://schemas.openxmlformats.org/officeDocument/2006/relationships/image" Target="../media/image131.emf"/><Relationship Id="rId1" Type="http://schemas.openxmlformats.org/officeDocument/2006/relationships/slideLayout" Target="../slideLayouts/slideLayout6.xml"/><Relationship Id="rId2" Type="http://schemas.openxmlformats.org/officeDocument/2006/relationships/image" Target="../media/image128.emf"/></Relationships>
</file>

<file path=ppt/slides/_rels/slide47.xml.rels><?xml version="1.0" encoding="UTF-8" standalone="yes"?>
<Relationships xmlns="http://schemas.openxmlformats.org/package/2006/relationships"><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1" Type="http://schemas.openxmlformats.org/officeDocument/2006/relationships/slideLayout" Target="../slideLayouts/slideLayout6.xml"/><Relationship Id="rId2" Type="http://schemas.openxmlformats.org/officeDocument/2006/relationships/image" Target="../media/image1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6.emf"/><Relationship Id="rId3" Type="http://schemas.openxmlformats.org/officeDocument/2006/relationships/image" Target="../media/image1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40.png"/></Relationships>
</file>

<file path=ppt/slides/_rels/slide53.xml.rels><?xml version="1.0" encoding="UTF-8" standalone="yes"?>
<Relationships xmlns="http://schemas.openxmlformats.org/package/2006/relationships"><Relationship Id="rId3" Type="http://schemas.openxmlformats.org/officeDocument/2006/relationships/image" Target="../media/image141.png"/><Relationship Id="rId4" Type="http://schemas.openxmlformats.org/officeDocument/2006/relationships/image" Target="../media/image142.png"/><Relationship Id="rId5" Type="http://schemas.openxmlformats.org/officeDocument/2006/relationships/image" Target="../media/image143.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54.xml.rels><?xml version="1.0" encoding="UTF-8" standalone="yes"?>
<Relationships xmlns="http://schemas.openxmlformats.org/package/2006/relationships"><Relationship Id="rId3" Type="http://schemas.openxmlformats.org/officeDocument/2006/relationships/image" Target="../media/image144.png"/><Relationship Id="rId4" Type="http://schemas.openxmlformats.org/officeDocument/2006/relationships/image" Target="../media/image145.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55.xml.rels><?xml version="1.0" encoding="UTF-8" standalone="yes"?>
<Relationships xmlns="http://schemas.openxmlformats.org/package/2006/relationships"><Relationship Id="rId3" Type="http://schemas.openxmlformats.org/officeDocument/2006/relationships/image" Target="../media/image146.png"/><Relationship Id="rId4" Type="http://schemas.openxmlformats.org/officeDocument/2006/relationships/image" Target="../media/image147.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8.png"/><Relationship Id="rId3" Type="http://schemas.openxmlformats.org/officeDocument/2006/relationships/image" Target="../media/image14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0.png"/><Relationship Id="rId3" Type="http://schemas.openxmlformats.org/officeDocument/2006/relationships/image" Target="../media/image151.png"/></Relationships>
</file>

<file path=ppt/slides/_rels/slide58.xml.rels><?xml version="1.0" encoding="UTF-8" standalone="yes"?>
<Relationships xmlns="http://schemas.openxmlformats.org/package/2006/relationships"><Relationship Id="rId3" Type="http://schemas.openxmlformats.org/officeDocument/2006/relationships/image" Target="../media/image152.png"/><Relationship Id="rId4" Type="http://schemas.openxmlformats.org/officeDocument/2006/relationships/image" Target="../media/image153.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4.png"/></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7" Type="http://schemas.openxmlformats.org/officeDocument/2006/relationships/image" Target="../media/image26.emf"/><Relationship Id="rId8" Type="http://schemas.openxmlformats.org/officeDocument/2006/relationships/image" Target="../media/image27.emf"/><Relationship Id="rId9"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57.png"/></Relationships>
</file>

<file path=ppt/slides/_rels/slide63.xml.rels><?xml version="1.0" encoding="UTF-8" standalone="yes"?>
<Relationships xmlns="http://schemas.openxmlformats.org/package/2006/relationships"><Relationship Id="rId3" Type="http://schemas.openxmlformats.org/officeDocument/2006/relationships/image" Target="../media/image159.emf"/><Relationship Id="rId4" Type="http://schemas.openxmlformats.org/officeDocument/2006/relationships/image" Target="../media/image160.emf"/><Relationship Id="rId5" Type="http://schemas.openxmlformats.org/officeDocument/2006/relationships/image" Target="../media/image161.emf"/><Relationship Id="rId6" Type="http://schemas.openxmlformats.org/officeDocument/2006/relationships/image" Target="../media/image162.emf"/><Relationship Id="rId1" Type="http://schemas.openxmlformats.org/officeDocument/2006/relationships/slideLayout" Target="../slideLayouts/slideLayout6.xml"/><Relationship Id="rId2" Type="http://schemas.openxmlformats.org/officeDocument/2006/relationships/image" Target="../media/image158.emf"/></Relationships>
</file>

<file path=ppt/slides/_rels/slide7.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6" Type="http://schemas.openxmlformats.org/officeDocument/2006/relationships/image" Target="../media/image33.emf"/><Relationship Id="rId7"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8.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emf"/><Relationship Id="rId1" Type="http://schemas.openxmlformats.org/officeDocument/2006/relationships/slideLayout" Target="../slideLayouts/slideLayout4.xml"/><Relationship Id="rId2" Type="http://schemas.openxmlformats.org/officeDocument/2006/relationships/image" Target="../media/image35.emf"/></Relationships>
</file>

<file path=ppt/slides/_rels/slide9.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5" Type="http://schemas.openxmlformats.org/officeDocument/2006/relationships/image" Target="../media/image44.emf"/><Relationship Id="rId1" Type="http://schemas.openxmlformats.org/officeDocument/2006/relationships/slideLayout" Target="../slideLayouts/slideLayout7.xml"/><Relationship Id="rId2"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Spectral functions in NRG</a:t>
            </a:r>
            <a:endParaRPr lang="en-US" sz="3600" dirty="0"/>
          </a:p>
        </p:txBody>
      </p:sp>
      <p:sp>
        <p:nvSpPr>
          <p:cNvPr id="3" name="Subtitle 2"/>
          <p:cNvSpPr>
            <a:spLocks noGrp="1"/>
          </p:cNvSpPr>
          <p:nvPr>
            <p:ph type="subTitle" idx="1"/>
          </p:nvPr>
        </p:nvSpPr>
        <p:spPr/>
        <p:txBody>
          <a:bodyPr/>
          <a:lstStyle/>
          <a:p>
            <a:r>
              <a:rPr lang="en-US" dirty="0" smtClean="0"/>
              <a:t>Rok </a:t>
            </a:r>
            <a:r>
              <a:rPr lang="en-US" dirty="0" err="1" smtClean="0"/>
              <a:t>Žitko</a:t>
            </a:r>
            <a:endParaRPr lang="en-US" dirty="0" smtClean="0"/>
          </a:p>
          <a:p>
            <a:r>
              <a:rPr lang="en-US" dirty="0" smtClean="0"/>
              <a:t>Institute </a:t>
            </a:r>
            <a:r>
              <a:rPr lang="en-US" dirty="0" err="1" smtClean="0"/>
              <a:t>Jožef</a:t>
            </a:r>
            <a:r>
              <a:rPr lang="en-US" dirty="0" smtClean="0"/>
              <a:t> Stefan</a:t>
            </a:r>
          </a:p>
          <a:p>
            <a:r>
              <a:rPr lang="en-US" dirty="0" smtClean="0"/>
              <a:t>Ljubljana, Slovenia</a:t>
            </a:r>
            <a:endParaRPr lang="en-US" dirty="0"/>
          </a:p>
        </p:txBody>
      </p:sp>
    </p:spTree>
    <p:extLst>
      <p:ext uri="{BB962C8B-B14F-4D97-AF65-F5344CB8AC3E}">
        <p14:creationId xmlns:p14="http://schemas.microsoft.com/office/powerpoint/2010/main" val="1839004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192152"/>
            <a:ext cx="9144000" cy="830292"/>
          </a:xfrm>
          <a:prstGeom prst="rect">
            <a:avLst/>
          </a:prstGeom>
        </p:spPr>
      </p:pic>
      <p:pic>
        <p:nvPicPr>
          <p:cNvPr id="8" name="Picture 7"/>
          <p:cNvPicPr>
            <a:picLocks noChangeAspect="1"/>
          </p:cNvPicPr>
          <p:nvPr/>
        </p:nvPicPr>
        <p:blipFill>
          <a:blip r:embed="rId3"/>
          <a:stretch>
            <a:fillRect/>
          </a:stretch>
        </p:blipFill>
        <p:spPr>
          <a:xfrm>
            <a:off x="114300" y="2444750"/>
            <a:ext cx="8915400" cy="977900"/>
          </a:xfrm>
          <a:prstGeom prst="rect">
            <a:avLst/>
          </a:prstGeom>
        </p:spPr>
      </p:pic>
      <p:pic>
        <p:nvPicPr>
          <p:cNvPr id="9" name="Picture 8"/>
          <p:cNvPicPr>
            <a:picLocks noChangeAspect="1"/>
          </p:cNvPicPr>
          <p:nvPr/>
        </p:nvPicPr>
        <p:blipFill>
          <a:blip r:embed="rId4"/>
          <a:stretch>
            <a:fillRect/>
          </a:stretch>
        </p:blipFill>
        <p:spPr>
          <a:xfrm>
            <a:off x="114300" y="3592691"/>
            <a:ext cx="9017000" cy="977900"/>
          </a:xfrm>
          <a:prstGeom prst="rect">
            <a:avLst/>
          </a:prstGeom>
        </p:spPr>
      </p:pic>
      <p:pic>
        <p:nvPicPr>
          <p:cNvPr id="11" name="Picture 10"/>
          <p:cNvPicPr>
            <a:picLocks noChangeAspect="1"/>
          </p:cNvPicPr>
          <p:nvPr/>
        </p:nvPicPr>
        <p:blipFill>
          <a:blip r:embed="rId5"/>
          <a:stretch>
            <a:fillRect/>
          </a:stretch>
        </p:blipFill>
        <p:spPr>
          <a:xfrm>
            <a:off x="0" y="4926247"/>
            <a:ext cx="9144000" cy="840368"/>
          </a:xfrm>
          <a:prstGeom prst="rect">
            <a:avLst/>
          </a:prstGeom>
        </p:spPr>
      </p:pic>
      <p:sp>
        <p:nvSpPr>
          <p:cNvPr id="12" name="TextBox 11"/>
          <p:cNvSpPr txBox="1"/>
          <p:nvPr/>
        </p:nvSpPr>
        <p:spPr>
          <a:xfrm>
            <a:off x="6241760" y="5854088"/>
            <a:ext cx="2505388" cy="369332"/>
          </a:xfrm>
          <a:prstGeom prst="rect">
            <a:avLst/>
          </a:prstGeom>
          <a:noFill/>
        </p:spPr>
        <p:txBody>
          <a:bodyPr wrap="none" rtlCol="0">
            <a:spAutoFit/>
          </a:bodyPr>
          <a:lstStyle/>
          <a:p>
            <a:r>
              <a:rPr lang="en-US" dirty="0" smtClean="0"/>
              <a:t>Lehmann representation</a:t>
            </a:r>
            <a:endParaRPr lang="en-US" dirty="0"/>
          </a:p>
        </p:txBody>
      </p:sp>
      <p:pic>
        <p:nvPicPr>
          <p:cNvPr id="2" name="Picture 1"/>
          <p:cNvPicPr>
            <a:picLocks noChangeAspect="1"/>
          </p:cNvPicPr>
          <p:nvPr/>
        </p:nvPicPr>
        <p:blipFill>
          <a:blip r:embed="rId6"/>
          <a:stretch>
            <a:fillRect/>
          </a:stretch>
        </p:blipFill>
        <p:spPr>
          <a:xfrm>
            <a:off x="5367244" y="267191"/>
            <a:ext cx="2273300" cy="508000"/>
          </a:xfrm>
          <a:prstGeom prst="rect">
            <a:avLst/>
          </a:prstGeom>
        </p:spPr>
      </p:pic>
      <p:cxnSp>
        <p:nvCxnSpPr>
          <p:cNvPr id="4" name="Straight Arrow Connector 3"/>
          <p:cNvCxnSpPr/>
          <p:nvPr/>
        </p:nvCxnSpPr>
        <p:spPr>
          <a:xfrm flipH="1">
            <a:off x="5513970" y="775191"/>
            <a:ext cx="16709" cy="545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015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Fluctuation-dissipation theorem</a:t>
            </a:r>
            <a:endParaRPr lang="en-US" dirty="0"/>
          </a:p>
        </p:txBody>
      </p:sp>
      <p:pic>
        <p:nvPicPr>
          <p:cNvPr id="3" name="Picture 2"/>
          <p:cNvPicPr>
            <a:picLocks noChangeAspect="1"/>
          </p:cNvPicPr>
          <p:nvPr/>
        </p:nvPicPr>
        <p:blipFill>
          <a:blip r:embed="rId2"/>
          <a:stretch>
            <a:fillRect/>
          </a:stretch>
        </p:blipFill>
        <p:spPr>
          <a:xfrm>
            <a:off x="1169630" y="1803400"/>
            <a:ext cx="5740400" cy="1079500"/>
          </a:xfrm>
          <a:prstGeom prst="rect">
            <a:avLst/>
          </a:prstGeom>
        </p:spPr>
      </p:pic>
      <p:sp>
        <p:nvSpPr>
          <p:cNvPr id="4" name="TextBox 3"/>
          <p:cNvSpPr txBox="1"/>
          <p:nvPr/>
        </p:nvSpPr>
        <p:spPr>
          <a:xfrm>
            <a:off x="1169630" y="3559550"/>
            <a:ext cx="6616715" cy="400110"/>
          </a:xfrm>
          <a:prstGeom prst="rect">
            <a:avLst/>
          </a:prstGeom>
          <a:noFill/>
        </p:spPr>
        <p:txBody>
          <a:bodyPr wrap="none" rtlCol="0">
            <a:spAutoFit/>
          </a:bodyPr>
          <a:lstStyle/>
          <a:p>
            <a:r>
              <a:rPr lang="en-US" sz="2000" dirty="0" smtClean="0"/>
              <a:t>Useful for testing the results of spectral-function calculations!</a:t>
            </a:r>
            <a:endParaRPr lang="en-US" sz="2000" dirty="0"/>
          </a:p>
        </p:txBody>
      </p:sp>
      <p:sp>
        <p:nvSpPr>
          <p:cNvPr id="5" name="TextBox 4"/>
          <p:cNvSpPr txBox="1"/>
          <p:nvPr/>
        </p:nvSpPr>
        <p:spPr>
          <a:xfrm>
            <a:off x="735196" y="4395134"/>
            <a:ext cx="7792167" cy="400110"/>
          </a:xfrm>
          <a:prstGeom prst="rect">
            <a:avLst/>
          </a:prstGeom>
          <a:noFill/>
        </p:spPr>
        <p:txBody>
          <a:bodyPr wrap="none" rtlCol="0">
            <a:spAutoFit/>
          </a:bodyPr>
          <a:lstStyle/>
          <a:p>
            <a:r>
              <a:rPr lang="en-US" sz="2000" dirty="0" smtClean="0"/>
              <a:t>Caveat: G"(</a:t>
            </a:r>
            <a:r>
              <a:rPr lang="en-US" sz="2000" dirty="0" smtClean="0">
                <a:latin typeface="Symbol" charset="2"/>
                <a:cs typeface="Symbol" charset="2"/>
              </a:rPr>
              <a:t>w</a:t>
            </a:r>
            <a:r>
              <a:rPr lang="en-US" sz="2000" dirty="0" smtClean="0"/>
              <a:t>) may have a delta peak at </a:t>
            </a:r>
            <a:r>
              <a:rPr lang="en-US" sz="2000" dirty="0" smtClean="0">
                <a:latin typeface="Symbol" charset="2"/>
                <a:cs typeface="Symbol" charset="2"/>
              </a:rPr>
              <a:t>w</a:t>
            </a:r>
            <a:r>
              <a:rPr lang="en-US" sz="2000" dirty="0" smtClean="0"/>
              <a:t>=0, which NRG will not capture.</a:t>
            </a:r>
            <a:endParaRPr lang="en-US" sz="2000" dirty="0"/>
          </a:p>
        </p:txBody>
      </p:sp>
    </p:spTree>
    <p:extLst>
      <p:ext uri="{BB962C8B-B14F-4D97-AF65-F5344CB8AC3E}">
        <p14:creationId xmlns:p14="http://schemas.microsoft.com/office/powerpoint/2010/main" val="33291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0" y="274638"/>
            <a:ext cx="9144000" cy="1143000"/>
          </a:xfrm>
        </p:spPr>
        <p:txBody>
          <a:bodyPr/>
          <a:lstStyle/>
          <a:p>
            <a:r>
              <a:rPr lang="en-US" sz="4000"/>
              <a:t>Dynamic quantities: Spectral density</a:t>
            </a:r>
          </a:p>
        </p:txBody>
      </p:sp>
      <p:sp>
        <p:nvSpPr>
          <p:cNvPr id="265222" name="Text Box 6"/>
          <p:cNvSpPr txBox="1">
            <a:spLocks noChangeArrowheads="1"/>
          </p:cNvSpPr>
          <p:nvPr/>
        </p:nvSpPr>
        <p:spPr bwMode="auto">
          <a:xfrm>
            <a:off x="611188" y="1443038"/>
            <a:ext cx="3744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dirty="0"/>
              <a:t>Spectral </a:t>
            </a:r>
            <a:r>
              <a:rPr lang="en-US" sz="2400" dirty="0" smtClean="0"/>
              <a:t>density/function:</a:t>
            </a:r>
            <a:endParaRPr lang="en-US" sz="2400" dirty="0"/>
          </a:p>
        </p:txBody>
      </p:sp>
      <p:sp>
        <p:nvSpPr>
          <p:cNvPr id="265223" name="Text Box 7"/>
          <p:cNvSpPr txBox="1">
            <a:spLocks noChangeArrowheads="1"/>
          </p:cNvSpPr>
          <p:nvPr/>
        </p:nvSpPr>
        <p:spPr bwMode="auto">
          <a:xfrm>
            <a:off x="755650" y="3228511"/>
            <a:ext cx="7626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dirty="0"/>
              <a:t>Describes </a:t>
            </a:r>
            <a:r>
              <a:rPr lang="sl-SI" sz="2400" dirty="0"/>
              <a:t>single-particle</a:t>
            </a:r>
            <a:r>
              <a:rPr lang="en-US" sz="2400" dirty="0"/>
              <a:t> excitations: </a:t>
            </a:r>
            <a:r>
              <a:rPr lang="sl-SI" sz="2400" dirty="0"/>
              <a:t>a</a:t>
            </a:r>
            <a:r>
              <a:rPr lang="en-US" sz="2400" dirty="0"/>
              <a:t>t which energies it is possible to add an electron (</a:t>
            </a:r>
            <a:r>
              <a:rPr lang="en-US" sz="2400" dirty="0" err="1"/>
              <a:t>ω</a:t>
            </a:r>
            <a:r>
              <a:rPr lang="en-US" sz="2400" dirty="0"/>
              <a:t>&gt;0) or a hole (</a:t>
            </a:r>
            <a:r>
              <a:rPr lang="en-US" sz="2400" dirty="0" err="1"/>
              <a:t>ω</a:t>
            </a:r>
            <a:r>
              <a:rPr lang="en-US" sz="2400" dirty="0"/>
              <a:t>&lt;0).</a:t>
            </a:r>
          </a:p>
        </p:txBody>
      </p:sp>
      <p:pic>
        <p:nvPicPr>
          <p:cNvPr id="4" name="Picture 3"/>
          <p:cNvPicPr>
            <a:picLocks noChangeAspect="1"/>
          </p:cNvPicPr>
          <p:nvPr/>
        </p:nvPicPr>
        <p:blipFill>
          <a:blip r:embed="rId3"/>
          <a:stretch>
            <a:fillRect/>
          </a:stretch>
        </p:blipFill>
        <p:spPr>
          <a:xfrm>
            <a:off x="571500" y="2128838"/>
            <a:ext cx="7988300" cy="939800"/>
          </a:xfrm>
          <a:prstGeom prst="rect">
            <a:avLst/>
          </a:prstGeom>
        </p:spPr>
      </p:pic>
    </p:spTree>
    <p:extLst>
      <p:ext uri="{BB962C8B-B14F-4D97-AF65-F5344CB8AC3E}">
        <p14:creationId xmlns:p14="http://schemas.microsoft.com/office/powerpoint/2010/main" val="35230026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188" y="216547"/>
            <a:ext cx="7607330" cy="2246769"/>
          </a:xfrm>
          <a:prstGeom prst="rect">
            <a:avLst/>
          </a:prstGeom>
          <a:noFill/>
        </p:spPr>
        <p:txBody>
          <a:bodyPr wrap="square" rtlCol="0">
            <a:spAutoFit/>
          </a:bodyPr>
          <a:lstStyle/>
          <a:p>
            <a:r>
              <a:rPr lang="en-US" sz="2800" dirty="0" smtClean="0"/>
              <a:t>Traditional way: at NRG step N we take excitation energies</a:t>
            </a:r>
            <a:r>
              <a:rPr lang="en-US" sz="2800" dirty="0"/>
              <a:t> </a:t>
            </a:r>
            <a:r>
              <a:rPr lang="en-US" sz="2800" dirty="0" smtClean="0"/>
              <a:t>in the interval [</a:t>
            </a:r>
            <a:r>
              <a:rPr lang="en-US" sz="2800" i="1" dirty="0" smtClean="0"/>
              <a:t>a</a:t>
            </a:r>
            <a:r>
              <a:rPr lang="en-US" sz="2800" dirty="0" smtClean="0"/>
              <a:t> </a:t>
            </a:r>
            <a:r>
              <a:rPr lang="en-US" sz="2800" dirty="0" err="1" smtClean="0">
                <a:latin typeface="Symbol" charset="2"/>
                <a:cs typeface="Symbol" charset="2"/>
              </a:rPr>
              <a:t>w</a:t>
            </a:r>
            <a:r>
              <a:rPr lang="en-US" sz="2800" baseline="-25000" dirty="0" err="1" smtClean="0"/>
              <a:t>N</a:t>
            </a:r>
            <a:r>
              <a:rPr lang="en-US" sz="2800" dirty="0" smtClean="0"/>
              <a:t>: </a:t>
            </a:r>
            <a:r>
              <a:rPr lang="en-US" sz="2800" i="1" dirty="0" smtClean="0"/>
              <a:t>a</a:t>
            </a:r>
            <a:r>
              <a:rPr lang="en-US" sz="2800" dirty="0" smtClean="0"/>
              <a:t> </a:t>
            </a:r>
            <a:r>
              <a:rPr lang="en-US" sz="2800" dirty="0" smtClean="0">
                <a:latin typeface="Symbol" charset="2"/>
                <a:cs typeface="Symbol" charset="2"/>
              </a:rPr>
              <a:t>L</a:t>
            </a:r>
            <a:r>
              <a:rPr lang="en-US" sz="2800" baseline="30000" dirty="0" smtClean="0"/>
              <a:t>1/2</a:t>
            </a:r>
            <a:r>
              <a:rPr lang="en-US" sz="2800" dirty="0" smtClean="0"/>
              <a:t> </a:t>
            </a:r>
            <a:r>
              <a:rPr lang="en-US" sz="2800" dirty="0" err="1" smtClean="0">
                <a:latin typeface="Symbol" charset="2"/>
                <a:cs typeface="Symbol" charset="2"/>
              </a:rPr>
              <a:t>w</a:t>
            </a:r>
            <a:r>
              <a:rPr lang="en-US" sz="2800" baseline="-25000" dirty="0" err="1" smtClean="0"/>
              <a:t>N</a:t>
            </a:r>
            <a:r>
              <a:rPr lang="en-US" sz="2800" dirty="0" smtClean="0"/>
              <a:t>] or </a:t>
            </a:r>
            <a:r>
              <a:rPr lang="en-US" sz="2800" dirty="0"/>
              <a:t>[</a:t>
            </a:r>
            <a:r>
              <a:rPr lang="en-US" sz="2800" i="1" dirty="0"/>
              <a:t>a</a:t>
            </a:r>
            <a:r>
              <a:rPr lang="en-US" sz="2800" dirty="0"/>
              <a:t> </a:t>
            </a:r>
            <a:r>
              <a:rPr lang="en-US" sz="2800" dirty="0" err="1">
                <a:latin typeface="Symbol" charset="2"/>
                <a:cs typeface="Symbol" charset="2"/>
              </a:rPr>
              <a:t>w</a:t>
            </a:r>
            <a:r>
              <a:rPr lang="en-US" sz="2800" baseline="-25000" dirty="0" err="1"/>
              <a:t>N</a:t>
            </a:r>
            <a:r>
              <a:rPr lang="en-US" sz="2800" dirty="0"/>
              <a:t>: </a:t>
            </a:r>
            <a:r>
              <a:rPr lang="en-US" sz="2800" i="1" dirty="0"/>
              <a:t>a</a:t>
            </a:r>
            <a:r>
              <a:rPr lang="en-US" sz="2800" dirty="0"/>
              <a:t> </a:t>
            </a:r>
            <a:r>
              <a:rPr lang="en-US" sz="2800" dirty="0" smtClean="0">
                <a:latin typeface="Symbol" charset="2"/>
                <a:cs typeface="Symbol" charset="2"/>
              </a:rPr>
              <a:t>L</a:t>
            </a:r>
            <a:r>
              <a:rPr lang="en-US" sz="2800" dirty="0" smtClean="0"/>
              <a:t> </a:t>
            </a:r>
            <a:r>
              <a:rPr lang="en-US" sz="2800" dirty="0" err="1">
                <a:latin typeface="Symbol" charset="2"/>
                <a:cs typeface="Symbol" charset="2"/>
              </a:rPr>
              <a:t>w</a:t>
            </a:r>
            <a:r>
              <a:rPr lang="en-US" sz="2800" baseline="-25000" dirty="0" err="1"/>
              <a:t>N</a:t>
            </a:r>
            <a:r>
              <a:rPr lang="en-US" sz="2800" dirty="0" smtClean="0"/>
              <a:t>], where </a:t>
            </a:r>
            <a:r>
              <a:rPr lang="en-US" sz="2800" i="1" dirty="0" smtClean="0"/>
              <a:t>a</a:t>
            </a:r>
            <a:r>
              <a:rPr lang="en-US" sz="2800" dirty="0" smtClean="0"/>
              <a:t> is a number of order 1. This defines the value of the spectral function in this same interval.</a:t>
            </a:r>
            <a:endParaRPr lang="en-US" sz="2800" dirty="0"/>
          </a:p>
        </p:txBody>
      </p:sp>
      <p:pic>
        <p:nvPicPr>
          <p:cNvPr id="6" name="Picture 5"/>
          <p:cNvPicPr>
            <a:picLocks noChangeAspect="1"/>
          </p:cNvPicPr>
          <p:nvPr/>
        </p:nvPicPr>
        <p:blipFill>
          <a:blip r:embed="rId2"/>
          <a:stretch>
            <a:fillRect/>
          </a:stretch>
        </p:blipFill>
        <p:spPr>
          <a:xfrm>
            <a:off x="0" y="2908300"/>
            <a:ext cx="9144000" cy="1020677"/>
          </a:xfrm>
          <a:prstGeom prst="rect">
            <a:avLst/>
          </a:prstGeom>
        </p:spPr>
      </p:pic>
    </p:spTree>
    <p:extLst>
      <p:ext uri="{BB962C8B-B14F-4D97-AF65-F5344CB8AC3E}">
        <p14:creationId xmlns:p14="http://schemas.microsoft.com/office/powerpoint/2010/main" val="2386055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sl-SI"/>
              <a:t>Patching</a:t>
            </a:r>
            <a:endParaRPr lang="en-US"/>
          </a:p>
        </p:txBody>
      </p:sp>
      <p:graphicFrame>
        <p:nvGraphicFramePr>
          <p:cNvPr id="261123" name="Object 3"/>
          <p:cNvGraphicFramePr>
            <a:graphicFrameLocks noGrp="1" noChangeAspect="1"/>
          </p:cNvGraphicFramePr>
          <p:nvPr>
            <p:ph idx="1"/>
          </p:nvPr>
        </p:nvGraphicFramePr>
        <p:xfrm>
          <a:off x="2090738" y="2211388"/>
          <a:ext cx="4960937" cy="3302000"/>
        </p:xfrm>
        <a:graphic>
          <a:graphicData uri="http://schemas.openxmlformats.org/presentationml/2006/ole">
            <mc:AlternateContent xmlns:mc="http://schemas.openxmlformats.org/markup-compatibility/2006">
              <mc:Choice xmlns:v="urn:schemas-microsoft-com:vml" Requires="v">
                <p:oleObj spid="_x0000_s47241" name="Corel DESIGNER" r:id="rId3" imgW="4961006" imgH="3301483" progId="CorelDESIGNER.Graphic.12">
                  <p:embed/>
                </p:oleObj>
              </mc:Choice>
              <mc:Fallback>
                <p:oleObj name="Corel DESIGNER" r:id="rId3" imgW="4961006" imgH="3301483" progId="CorelDESIGNER.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738" y="2211388"/>
                        <a:ext cx="4960937" cy="3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6199136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sl-SI"/>
              <a:t>Patching</a:t>
            </a:r>
            <a:endParaRPr lang="en-US"/>
          </a:p>
        </p:txBody>
      </p:sp>
      <p:graphicFrame>
        <p:nvGraphicFramePr>
          <p:cNvPr id="262147" name="Object 3"/>
          <p:cNvGraphicFramePr>
            <a:graphicFrameLocks noGrp="1" noChangeAspect="1"/>
          </p:cNvGraphicFramePr>
          <p:nvPr>
            <p:ph idx="1"/>
          </p:nvPr>
        </p:nvGraphicFramePr>
        <p:xfrm>
          <a:off x="2090738" y="2211388"/>
          <a:ext cx="4960937" cy="3302000"/>
        </p:xfrm>
        <a:graphic>
          <a:graphicData uri="http://schemas.openxmlformats.org/presentationml/2006/ole">
            <mc:AlternateContent xmlns:mc="http://schemas.openxmlformats.org/markup-compatibility/2006">
              <mc:Choice xmlns:v="urn:schemas-microsoft-com:vml" Requires="v">
                <p:oleObj spid="_x0000_s48265" name="Corel DESIGNER" r:id="rId3" imgW="4961006" imgH="3301483" progId="CorelDESIGNER.Graphic.12">
                  <p:embed/>
                </p:oleObj>
              </mc:Choice>
              <mc:Fallback>
                <p:oleObj name="Corel DESIGNER" r:id="rId3" imgW="4961006" imgH="3301483" progId="CorelDESIGNER.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738" y="2211388"/>
                        <a:ext cx="4960937" cy="3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2148" name="Text Box 4"/>
          <p:cNvSpPr txBox="1">
            <a:spLocks noChangeArrowheads="1"/>
          </p:cNvSpPr>
          <p:nvPr/>
        </p:nvSpPr>
        <p:spPr bwMode="auto">
          <a:xfrm>
            <a:off x="2743200" y="5791200"/>
            <a:ext cx="4016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t>p</a:t>
            </a:r>
          </a:p>
        </p:txBody>
      </p:sp>
      <p:sp>
        <p:nvSpPr>
          <p:cNvPr id="262149" name="Text Box 5"/>
          <p:cNvSpPr txBox="1">
            <a:spLocks noChangeArrowheads="1"/>
          </p:cNvSpPr>
          <p:nvPr/>
        </p:nvSpPr>
        <p:spPr bwMode="auto">
          <a:xfrm>
            <a:off x="3886200" y="3657600"/>
            <a:ext cx="982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sl-SI" sz="2800" b="1"/>
              <a:t>p</a:t>
            </a:r>
            <a:r>
              <a:rPr lang="sl-SI" sz="2800">
                <a:latin typeface="Symbol" charset="0"/>
              </a:rPr>
              <a:t>L</a:t>
            </a:r>
            <a:r>
              <a:rPr lang="sl-SI" sz="2800" baseline="30000"/>
              <a:t>1/2</a:t>
            </a:r>
            <a:endParaRPr lang="en-US" sz="2800" baseline="30000"/>
          </a:p>
        </p:txBody>
      </p:sp>
      <p:sp>
        <p:nvSpPr>
          <p:cNvPr id="262150" name="Text Box 6"/>
          <p:cNvSpPr txBox="1">
            <a:spLocks noChangeArrowheads="1"/>
          </p:cNvSpPr>
          <p:nvPr/>
        </p:nvSpPr>
        <p:spPr bwMode="auto">
          <a:xfrm>
            <a:off x="5181600" y="5715000"/>
            <a:ext cx="646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sl-SI" sz="2800" b="1"/>
              <a:t>p</a:t>
            </a:r>
            <a:r>
              <a:rPr lang="sl-SI" sz="2800">
                <a:latin typeface="Symbol" charset="0"/>
              </a:rPr>
              <a:t>L</a:t>
            </a:r>
            <a:endParaRPr lang="en-US" sz="2800" baseline="30000"/>
          </a:p>
        </p:txBody>
      </p:sp>
      <p:sp>
        <p:nvSpPr>
          <p:cNvPr id="262151" name="Line 7"/>
          <p:cNvSpPr>
            <a:spLocks noChangeShapeType="1"/>
          </p:cNvSpPr>
          <p:nvPr/>
        </p:nvSpPr>
        <p:spPr bwMode="auto">
          <a:xfrm flipV="1">
            <a:off x="2971800" y="5410200"/>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2152" name="Line 8"/>
          <p:cNvSpPr>
            <a:spLocks noChangeShapeType="1"/>
          </p:cNvSpPr>
          <p:nvPr/>
        </p:nvSpPr>
        <p:spPr bwMode="auto">
          <a:xfrm flipH="1" flipV="1">
            <a:off x="4495800" y="54102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2153" name="Line 9"/>
          <p:cNvSpPr>
            <a:spLocks noChangeShapeType="1"/>
          </p:cNvSpPr>
          <p:nvPr/>
        </p:nvSpPr>
        <p:spPr bwMode="auto">
          <a:xfrm flipH="1">
            <a:off x="4038600" y="4191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2155" name="Text Box 11"/>
          <p:cNvSpPr txBox="1">
            <a:spLocks noChangeArrowheads="1"/>
          </p:cNvSpPr>
          <p:nvPr/>
        </p:nvSpPr>
        <p:spPr bwMode="auto">
          <a:xfrm>
            <a:off x="0" y="6248400"/>
            <a:ext cx="909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a:t>p</a:t>
            </a:r>
            <a:r>
              <a:rPr lang="en-US" sz="2400"/>
              <a:t>: patching parameter </a:t>
            </a:r>
            <a:r>
              <a:rPr lang="sl-SI" sz="2400"/>
              <a:t>(in units of energy scale at N+1-th iteration)</a:t>
            </a:r>
            <a:endParaRPr lang="en-US" sz="2400"/>
          </a:p>
        </p:txBody>
      </p:sp>
    </p:spTree>
    <p:extLst>
      <p:ext uri="{BB962C8B-B14F-4D97-AF65-F5344CB8AC3E}">
        <p14:creationId xmlns:p14="http://schemas.microsoft.com/office/powerpoint/2010/main" val="28459884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Broadening:</a:t>
            </a:r>
            <a:br>
              <a:rPr lang="en-US" dirty="0" smtClean="0"/>
            </a:br>
            <a:r>
              <a:rPr lang="en-US" dirty="0" smtClean="0"/>
              <a:t>traditional log-Gaussian</a:t>
            </a:r>
            <a:endParaRPr lang="en-US" dirty="0"/>
          </a:p>
        </p:txBody>
      </p:sp>
      <p:pic>
        <p:nvPicPr>
          <p:cNvPr id="3" name="Picture 2"/>
          <p:cNvPicPr>
            <a:picLocks noChangeAspect="1"/>
          </p:cNvPicPr>
          <p:nvPr/>
        </p:nvPicPr>
        <p:blipFill>
          <a:blip r:embed="rId2"/>
          <a:stretch>
            <a:fillRect/>
          </a:stretch>
        </p:blipFill>
        <p:spPr>
          <a:xfrm>
            <a:off x="977900" y="2436694"/>
            <a:ext cx="7175500" cy="596900"/>
          </a:xfrm>
          <a:prstGeom prst="rect">
            <a:avLst/>
          </a:prstGeom>
        </p:spPr>
      </p:pic>
      <p:sp>
        <p:nvSpPr>
          <p:cNvPr id="4" name="TextBox 3"/>
          <p:cNvSpPr txBox="1"/>
          <p:nvPr/>
        </p:nvSpPr>
        <p:spPr>
          <a:xfrm>
            <a:off x="3606086" y="1600599"/>
            <a:ext cx="1569886" cy="369332"/>
          </a:xfrm>
          <a:prstGeom prst="rect">
            <a:avLst/>
          </a:prstGeom>
          <a:noFill/>
        </p:spPr>
        <p:txBody>
          <a:bodyPr wrap="none" rtlCol="0">
            <a:spAutoFit/>
          </a:bodyPr>
          <a:lstStyle/>
          <a:p>
            <a:r>
              <a:rPr lang="en-US" dirty="0" smtClean="0">
                <a:latin typeface="Courier"/>
                <a:cs typeface="Courier"/>
              </a:rPr>
              <a:t>smooth=old</a:t>
            </a:r>
            <a:endParaRPr lang="en-US" dirty="0">
              <a:latin typeface="Courier"/>
              <a:cs typeface="Courier"/>
            </a:endParaRPr>
          </a:p>
        </p:txBody>
      </p:sp>
      <p:pic>
        <p:nvPicPr>
          <p:cNvPr id="5" name="Picture 4"/>
          <p:cNvPicPr>
            <a:picLocks noChangeAspect="1"/>
          </p:cNvPicPr>
          <p:nvPr/>
        </p:nvPicPr>
        <p:blipFill>
          <a:blip r:embed="rId3"/>
          <a:stretch>
            <a:fillRect/>
          </a:stretch>
        </p:blipFill>
        <p:spPr>
          <a:xfrm>
            <a:off x="1612900" y="3153410"/>
            <a:ext cx="5918200" cy="1117600"/>
          </a:xfrm>
          <a:prstGeom prst="rect">
            <a:avLst/>
          </a:prstGeom>
        </p:spPr>
      </p:pic>
      <p:pic>
        <p:nvPicPr>
          <p:cNvPr id="6" name="Picture 5"/>
          <p:cNvPicPr>
            <a:picLocks noChangeAspect="1"/>
          </p:cNvPicPr>
          <p:nvPr/>
        </p:nvPicPr>
        <p:blipFill>
          <a:blip r:embed="rId4"/>
          <a:stretch>
            <a:fillRect/>
          </a:stretch>
        </p:blipFill>
        <p:spPr>
          <a:xfrm>
            <a:off x="2044700" y="4359220"/>
            <a:ext cx="5041900" cy="1003300"/>
          </a:xfrm>
          <a:prstGeom prst="rect">
            <a:avLst/>
          </a:prstGeom>
        </p:spPr>
      </p:pic>
    </p:spTree>
    <p:extLst>
      <p:ext uri="{BB962C8B-B14F-4D97-AF65-F5344CB8AC3E}">
        <p14:creationId xmlns:p14="http://schemas.microsoft.com/office/powerpoint/2010/main" val="1551395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US" dirty="0" smtClean="0"/>
              <a:t>Broadening:</a:t>
            </a:r>
            <a:br>
              <a:rPr lang="en-US" dirty="0" smtClean="0"/>
            </a:br>
            <a:r>
              <a:rPr lang="en-US" dirty="0" smtClean="0"/>
              <a:t>modified log-Gaussian</a:t>
            </a:r>
            <a:endParaRPr lang="en-US" dirty="0"/>
          </a:p>
        </p:txBody>
      </p:sp>
      <p:sp>
        <p:nvSpPr>
          <p:cNvPr id="4" name="TextBox 3"/>
          <p:cNvSpPr txBox="1"/>
          <p:nvPr/>
        </p:nvSpPr>
        <p:spPr>
          <a:xfrm>
            <a:off x="3606086" y="1600599"/>
            <a:ext cx="1569886" cy="369332"/>
          </a:xfrm>
          <a:prstGeom prst="rect">
            <a:avLst/>
          </a:prstGeom>
          <a:noFill/>
        </p:spPr>
        <p:txBody>
          <a:bodyPr wrap="none" rtlCol="0">
            <a:spAutoFit/>
          </a:bodyPr>
          <a:lstStyle/>
          <a:p>
            <a:r>
              <a:rPr lang="en-US" dirty="0" smtClean="0">
                <a:latin typeface="Courier"/>
                <a:cs typeface="Courier"/>
              </a:rPr>
              <a:t>smooth=</a:t>
            </a:r>
            <a:r>
              <a:rPr lang="en-US" dirty="0" err="1" smtClean="0">
                <a:latin typeface="Courier"/>
                <a:cs typeface="Courier"/>
              </a:rPr>
              <a:t>wvd</a:t>
            </a:r>
            <a:endParaRPr lang="en-US" dirty="0">
              <a:latin typeface="Courier"/>
              <a:cs typeface="Courier"/>
            </a:endParaRPr>
          </a:p>
        </p:txBody>
      </p:sp>
      <p:pic>
        <p:nvPicPr>
          <p:cNvPr id="5" name="Picture 4"/>
          <p:cNvPicPr>
            <a:picLocks noChangeAspect="1"/>
          </p:cNvPicPr>
          <p:nvPr/>
        </p:nvPicPr>
        <p:blipFill>
          <a:blip r:embed="rId2"/>
          <a:stretch>
            <a:fillRect/>
          </a:stretch>
        </p:blipFill>
        <p:spPr>
          <a:xfrm>
            <a:off x="1457625" y="2293759"/>
            <a:ext cx="6311900" cy="469900"/>
          </a:xfrm>
          <a:prstGeom prst="rect">
            <a:avLst/>
          </a:prstGeom>
        </p:spPr>
      </p:pic>
      <p:pic>
        <p:nvPicPr>
          <p:cNvPr id="6" name="Picture 5"/>
          <p:cNvPicPr>
            <a:picLocks noChangeAspect="1"/>
          </p:cNvPicPr>
          <p:nvPr/>
        </p:nvPicPr>
        <p:blipFill>
          <a:blip r:embed="rId3"/>
          <a:stretch>
            <a:fillRect/>
          </a:stretch>
        </p:blipFill>
        <p:spPr>
          <a:xfrm>
            <a:off x="1241980" y="3174765"/>
            <a:ext cx="6337300" cy="939800"/>
          </a:xfrm>
          <a:prstGeom prst="rect">
            <a:avLst/>
          </a:prstGeom>
        </p:spPr>
      </p:pic>
      <p:pic>
        <p:nvPicPr>
          <p:cNvPr id="7" name="Picture 6"/>
          <p:cNvPicPr>
            <a:picLocks noChangeAspect="1"/>
          </p:cNvPicPr>
          <p:nvPr/>
        </p:nvPicPr>
        <p:blipFill>
          <a:blip r:embed="rId4"/>
          <a:stretch>
            <a:fillRect/>
          </a:stretch>
        </p:blipFill>
        <p:spPr>
          <a:xfrm>
            <a:off x="2095500" y="4258349"/>
            <a:ext cx="4953000" cy="1003300"/>
          </a:xfrm>
          <a:prstGeom prst="rect">
            <a:avLst/>
          </a:prstGeom>
        </p:spPr>
      </p:pic>
      <p:pic>
        <p:nvPicPr>
          <p:cNvPr id="8" name="Picture 7"/>
          <p:cNvPicPr>
            <a:picLocks noChangeAspect="1"/>
          </p:cNvPicPr>
          <p:nvPr/>
        </p:nvPicPr>
        <p:blipFill>
          <a:blip r:embed="rId5"/>
          <a:stretch>
            <a:fillRect/>
          </a:stretch>
        </p:blipFill>
        <p:spPr>
          <a:xfrm>
            <a:off x="2812204" y="5566791"/>
            <a:ext cx="3759200" cy="1079500"/>
          </a:xfrm>
          <a:prstGeom prst="rect">
            <a:avLst/>
          </a:prstGeom>
        </p:spPr>
      </p:pic>
      <p:sp>
        <p:nvSpPr>
          <p:cNvPr id="9" name="TextBox 8"/>
          <p:cNvSpPr txBox="1"/>
          <p:nvPr/>
        </p:nvSpPr>
        <p:spPr>
          <a:xfrm>
            <a:off x="6772960" y="5942889"/>
            <a:ext cx="2275796" cy="369332"/>
          </a:xfrm>
          <a:prstGeom prst="rect">
            <a:avLst/>
          </a:prstGeom>
          <a:noFill/>
        </p:spPr>
        <p:txBody>
          <a:bodyPr wrap="none" rtlCol="0">
            <a:spAutoFit/>
          </a:bodyPr>
          <a:lstStyle/>
          <a:p>
            <a:r>
              <a:rPr lang="en-US" dirty="0" smtClean="0"/>
              <a:t>for x&lt;</a:t>
            </a:r>
            <a:r>
              <a:rPr lang="en-US" dirty="0" smtClean="0">
                <a:latin typeface="Symbol" charset="2"/>
                <a:cs typeface="Symbol" charset="2"/>
              </a:rPr>
              <a:t>w</a:t>
            </a:r>
            <a:r>
              <a:rPr lang="en-US" dirty="0" smtClean="0"/>
              <a:t>0, 1 otherwise.</a:t>
            </a:r>
            <a:endParaRPr lang="en-US" dirty="0"/>
          </a:p>
        </p:txBody>
      </p:sp>
      <p:pic>
        <p:nvPicPr>
          <p:cNvPr id="10" name="Picture 9"/>
          <p:cNvPicPr>
            <a:picLocks noChangeAspect="1"/>
          </p:cNvPicPr>
          <p:nvPr/>
        </p:nvPicPr>
        <p:blipFill>
          <a:blip r:embed="rId6"/>
          <a:stretch>
            <a:fillRect/>
          </a:stretch>
        </p:blipFill>
        <p:spPr>
          <a:xfrm>
            <a:off x="7910076" y="3307518"/>
            <a:ext cx="1066800" cy="469900"/>
          </a:xfrm>
          <a:prstGeom prst="rect">
            <a:avLst/>
          </a:prstGeom>
        </p:spPr>
      </p:pic>
    </p:spTree>
    <p:extLst>
      <p:ext uri="{BB962C8B-B14F-4D97-AF65-F5344CB8AC3E}">
        <p14:creationId xmlns:p14="http://schemas.microsoft.com/office/powerpoint/2010/main" val="3068409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Broadening:</a:t>
            </a:r>
            <a:br>
              <a:rPr lang="en-US" dirty="0" smtClean="0"/>
            </a:br>
            <a:r>
              <a:rPr lang="en-US" dirty="0" smtClean="0"/>
              <a:t>modified log-Gaussian</a:t>
            </a:r>
            <a:endParaRPr lang="en-US" dirty="0"/>
          </a:p>
        </p:txBody>
      </p:sp>
      <p:sp>
        <p:nvSpPr>
          <p:cNvPr id="4" name="TextBox 3"/>
          <p:cNvSpPr txBox="1"/>
          <p:nvPr/>
        </p:nvSpPr>
        <p:spPr>
          <a:xfrm>
            <a:off x="3606086" y="1600599"/>
            <a:ext cx="1569886" cy="369332"/>
          </a:xfrm>
          <a:prstGeom prst="rect">
            <a:avLst/>
          </a:prstGeom>
          <a:noFill/>
        </p:spPr>
        <p:txBody>
          <a:bodyPr wrap="none" rtlCol="0">
            <a:spAutoFit/>
          </a:bodyPr>
          <a:lstStyle/>
          <a:p>
            <a:r>
              <a:rPr lang="en-US" dirty="0" smtClean="0">
                <a:latin typeface="Courier"/>
                <a:cs typeface="Courier"/>
              </a:rPr>
              <a:t>smooth=new</a:t>
            </a:r>
            <a:endParaRPr lang="en-US" dirty="0">
              <a:latin typeface="Courier"/>
              <a:cs typeface="Courier"/>
            </a:endParaRPr>
          </a:p>
        </p:txBody>
      </p:sp>
      <p:pic>
        <p:nvPicPr>
          <p:cNvPr id="5" name="Picture 4"/>
          <p:cNvPicPr>
            <a:picLocks noChangeAspect="1"/>
          </p:cNvPicPr>
          <p:nvPr/>
        </p:nvPicPr>
        <p:blipFill>
          <a:blip r:embed="rId2"/>
          <a:stretch>
            <a:fillRect/>
          </a:stretch>
        </p:blipFill>
        <p:spPr>
          <a:xfrm>
            <a:off x="1397000" y="2381337"/>
            <a:ext cx="6337300" cy="609600"/>
          </a:xfrm>
          <a:prstGeom prst="rect">
            <a:avLst/>
          </a:prstGeom>
        </p:spPr>
      </p:pic>
      <p:sp>
        <p:nvSpPr>
          <p:cNvPr id="6" name="TextBox 5"/>
          <p:cNvSpPr txBox="1"/>
          <p:nvPr/>
        </p:nvSpPr>
        <p:spPr>
          <a:xfrm>
            <a:off x="898548" y="4001873"/>
            <a:ext cx="7960495" cy="369332"/>
          </a:xfrm>
          <a:prstGeom prst="rect">
            <a:avLst/>
          </a:prstGeom>
          <a:noFill/>
        </p:spPr>
        <p:txBody>
          <a:bodyPr wrap="none" rtlCol="0">
            <a:spAutoFit/>
          </a:bodyPr>
          <a:lstStyle/>
          <a:p>
            <a:r>
              <a:rPr lang="en-US" dirty="0" smtClean="0"/>
              <a:t>Produces smoother spectral functions at finite temperatures (less artifacts at </a:t>
            </a:r>
            <a:r>
              <a:rPr lang="en-US" dirty="0" smtClean="0">
                <a:latin typeface="Symbol" charset="2"/>
                <a:cs typeface="Symbol" charset="2"/>
              </a:rPr>
              <a:t>w</a:t>
            </a:r>
            <a:r>
              <a:rPr lang="en-US" dirty="0" smtClean="0"/>
              <a:t>=T).</a:t>
            </a:r>
            <a:endParaRPr lang="en-US" dirty="0"/>
          </a:p>
        </p:txBody>
      </p:sp>
    </p:spTree>
    <p:extLst>
      <p:ext uri="{BB962C8B-B14F-4D97-AF65-F5344CB8AC3E}">
        <p14:creationId xmlns:p14="http://schemas.microsoft.com/office/powerpoint/2010/main" val="2989350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Other kernels</a:t>
            </a:r>
            <a:endParaRPr lang="en-US" dirty="0"/>
          </a:p>
        </p:txBody>
      </p:sp>
      <p:sp>
        <p:nvSpPr>
          <p:cNvPr id="4" name="TextBox 3"/>
          <p:cNvSpPr txBox="1"/>
          <p:nvPr/>
        </p:nvSpPr>
        <p:spPr>
          <a:xfrm>
            <a:off x="3606086" y="1600599"/>
            <a:ext cx="1846930" cy="369332"/>
          </a:xfrm>
          <a:prstGeom prst="rect">
            <a:avLst/>
          </a:prstGeom>
          <a:noFill/>
        </p:spPr>
        <p:txBody>
          <a:bodyPr wrap="none" rtlCol="0">
            <a:spAutoFit/>
          </a:bodyPr>
          <a:lstStyle/>
          <a:p>
            <a:r>
              <a:rPr lang="en-US" dirty="0" smtClean="0">
                <a:latin typeface="Courier"/>
                <a:cs typeface="Courier"/>
              </a:rPr>
              <a:t>smooth=</a:t>
            </a:r>
            <a:r>
              <a:rPr lang="en-US" dirty="0" err="1" smtClean="0">
                <a:latin typeface="Courier"/>
                <a:cs typeface="Courier"/>
              </a:rPr>
              <a:t>newsc</a:t>
            </a:r>
            <a:endParaRPr lang="en-US" dirty="0">
              <a:latin typeface="Courier"/>
              <a:cs typeface="Courier"/>
            </a:endParaRPr>
          </a:p>
        </p:txBody>
      </p:sp>
      <p:pic>
        <p:nvPicPr>
          <p:cNvPr id="2" name="Picture 1"/>
          <p:cNvPicPr>
            <a:picLocks noChangeAspect="1"/>
          </p:cNvPicPr>
          <p:nvPr/>
        </p:nvPicPr>
        <p:blipFill>
          <a:blip r:embed="rId2"/>
          <a:stretch>
            <a:fillRect/>
          </a:stretch>
        </p:blipFill>
        <p:spPr>
          <a:xfrm>
            <a:off x="1244600" y="2203768"/>
            <a:ext cx="6654800" cy="533400"/>
          </a:xfrm>
          <a:prstGeom prst="rect">
            <a:avLst/>
          </a:prstGeom>
        </p:spPr>
      </p:pic>
      <p:sp>
        <p:nvSpPr>
          <p:cNvPr id="6" name="TextBox 5"/>
          <p:cNvSpPr txBox="1"/>
          <p:nvPr/>
        </p:nvSpPr>
        <p:spPr>
          <a:xfrm>
            <a:off x="3578786" y="3801864"/>
            <a:ext cx="2123974" cy="369332"/>
          </a:xfrm>
          <a:prstGeom prst="rect">
            <a:avLst/>
          </a:prstGeom>
          <a:noFill/>
        </p:spPr>
        <p:txBody>
          <a:bodyPr wrap="none" rtlCol="0">
            <a:spAutoFit/>
          </a:bodyPr>
          <a:lstStyle/>
          <a:p>
            <a:r>
              <a:rPr lang="en-US" dirty="0" smtClean="0">
                <a:latin typeface="Courier"/>
                <a:cs typeface="Courier"/>
              </a:rPr>
              <a:t>smooth=</a:t>
            </a:r>
            <a:r>
              <a:rPr lang="en-US" dirty="0" err="1" smtClean="0">
                <a:latin typeface="Courier"/>
                <a:cs typeface="Courier"/>
              </a:rPr>
              <a:t>lorentz</a:t>
            </a:r>
            <a:endParaRPr lang="en-US" dirty="0">
              <a:latin typeface="Courier"/>
              <a:cs typeface="Courier"/>
            </a:endParaRPr>
          </a:p>
        </p:txBody>
      </p:sp>
      <p:pic>
        <p:nvPicPr>
          <p:cNvPr id="7" name="Picture 6"/>
          <p:cNvPicPr>
            <a:picLocks noChangeAspect="1"/>
          </p:cNvPicPr>
          <p:nvPr/>
        </p:nvPicPr>
        <p:blipFill>
          <a:blip r:embed="rId3"/>
          <a:stretch>
            <a:fillRect/>
          </a:stretch>
        </p:blipFill>
        <p:spPr>
          <a:xfrm>
            <a:off x="2682584" y="4523438"/>
            <a:ext cx="3683000" cy="1549400"/>
          </a:xfrm>
          <a:prstGeom prst="rect">
            <a:avLst/>
          </a:prstGeom>
        </p:spPr>
      </p:pic>
      <p:sp>
        <p:nvSpPr>
          <p:cNvPr id="8" name="TextBox 7"/>
          <p:cNvSpPr txBox="1"/>
          <p:nvPr/>
        </p:nvSpPr>
        <p:spPr>
          <a:xfrm>
            <a:off x="2396088" y="2863608"/>
            <a:ext cx="5107551" cy="369332"/>
          </a:xfrm>
          <a:prstGeom prst="rect">
            <a:avLst/>
          </a:prstGeom>
          <a:noFill/>
        </p:spPr>
        <p:txBody>
          <a:bodyPr wrap="none" rtlCol="0">
            <a:spAutoFit/>
          </a:bodyPr>
          <a:lstStyle/>
          <a:p>
            <a:r>
              <a:rPr lang="en-US" dirty="0" smtClean="0"/>
              <a:t>For problems with a superconducting gap (below </a:t>
            </a:r>
            <a:r>
              <a:rPr lang="en-US" dirty="0" smtClean="0">
                <a:latin typeface="Symbol" charset="2"/>
                <a:cs typeface="Symbol" charset="2"/>
              </a:rPr>
              <a:t>W</a:t>
            </a:r>
            <a:r>
              <a:rPr lang="en-US" dirty="0" smtClean="0"/>
              <a:t>).</a:t>
            </a:r>
            <a:endParaRPr lang="en-US" dirty="0"/>
          </a:p>
        </p:txBody>
      </p:sp>
      <p:sp>
        <p:nvSpPr>
          <p:cNvPr id="9" name="TextBox 8"/>
          <p:cNvSpPr txBox="1"/>
          <p:nvPr/>
        </p:nvSpPr>
        <p:spPr>
          <a:xfrm>
            <a:off x="2539834" y="6218473"/>
            <a:ext cx="4970494" cy="369332"/>
          </a:xfrm>
          <a:prstGeom prst="rect">
            <a:avLst/>
          </a:prstGeom>
          <a:noFill/>
        </p:spPr>
        <p:txBody>
          <a:bodyPr wrap="none" rtlCol="0">
            <a:spAutoFit/>
          </a:bodyPr>
          <a:lstStyle/>
          <a:p>
            <a:r>
              <a:rPr lang="en-US" dirty="0" smtClean="0"/>
              <a:t>If a kernel with constant width is required (rarely!).</a:t>
            </a:r>
            <a:endParaRPr lang="en-US" dirty="0"/>
          </a:p>
        </p:txBody>
      </p:sp>
    </p:spTree>
    <p:extLst>
      <p:ext uri="{BB962C8B-B14F-4D97-AF65-F5344CB8AC3E}">
        <p14:creationId xmlns:p14="http://schemas.microsoft.com/office/powerpoint/2010/main" val="371678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Green's functions - review</a:t>
            </a:r>
            <a:endParaRPr lang="en-US" dirty="0"/>
          </a:p>
        </p:txBody>
      </p:sp>
      <p:pic>
        <p:nvPicPr>
          <p:cNvPr id="6" name="Picture 5"/>
          <p:cNvPicPr>
            <a:picLocks noChangeAspect="1"/>
          </p:cNvPicPr>
          <p:nvPr/>
        </p:nvPicPr>
        <p:blipFill>
          <a:blip r:embed="rId2"/>
          <a:stretch>
            <a:fillRect/>
          </a:stretch>
        </p:blipFill>
        <p:spPr>
          <a:xfrm>
            <a:off x="2717800" y="3732768"/>
            <a:ext cx="3708400" cy="533400"/>
          </a:xfrm>
          <a:prstGeom prst="rect">
            <a:avLst/>
          </a:prstGeom>
        </p:spPr>
      </p:pic>
      <p:sp>
        <p:nvSpPr>
          <p:cNvPr id="9" name="TextBox 8"/>
          <p:cNvSpPr txBox="1"/>
          <p:nvPr/>
        </p:nvSpPr>
        <p:spPr>
          <a:xfrm>
            <a:off x="127000" y="6523373"/>
            <a:ext cx="7959734" cy="276999"/>
          </a:xfrm>
          <a:prstGeom prst="rect">
            <a:avLst/>
          </a:prstGeom>
          <a:noFill/>
        </p:spPr>
        <p:txBody>
          <a:bodyPr wrap="square" rtlCol="0">
            <a:spAutoFit/>
          </a:bodyPr>
          <a:lstStyle/>
          <a:p>
            <a:r>
              <a:rPr lang="en-US" sz="1200" dirty="0" smtClean="0"/>
              <a:t>Following T. </a:t>
            </a:r>
            <a:r>
              <a:rPr lang="en-US" sz="1200" dirty="0" err="1" smtClean="0"/>
              <a:t>Pruschke</a:t>
            </a:r>
            <a:r>
              <a:rPr lang="en-US" sz="1200" dirty="0" smtClean="0"/>
              <a:t>: </a:t>
            </a:r>
            <a:r>
              <a:rPr lang="en-US" sz="1200" dirty="0" err="1" smtClean="0"/>
              <a:t>Vielteilchentheorie</a:t>
            </a:r>
            <a:r>
              <a:rPr lang="en-US" sz="1200" dirty="0" smtClean="0"/>
              <a:t> des </a:t>
            </a:r>
            <a:r>
              <a:rPr lang="en-US" sz="1200" dirty="0" err="1" smtClean="0"/>
              <a:t>Festkorpers</a:t>
            </a:r>
            <a:endParaRPr lang="en-US" sz="1200" dirty="0"/>
          </a:p>
        </p:txBody>
      </p:sp>
      <p:sp>
        <p:nvSpPr>
          <p:cNvPr id="3" name="TextBox 2"/>
          <p:cNvSpPr txBox="1"/>
          <p:nvPr/>
        </p:nvSpPr>
        <p:spPr>
          <a:xfrm>
            <a:off x="1654191" y="2540155"/>
            <a:ext cx="5681060" cy="830997"/>
          </a:xfrm>
          <a:prstGeom prst="rect">
            <a:avLst/>
          </a:prstGeom>
          <a:noFill/>
        </p:spPr>
        <p:txBody>
          <a:bodyPr wrap="square" rtlCol="0">
            <a:spAutoFit/>
          </a:bodyPr>
          <a:lstStyle/>
          <a:p>
            <a:r>
              <a:rPr lang="en-US" sz="2400" dirty="0" smtClean="0"/>
              <a:t>+ if A and B are </a:t>
            </a:r>
            <a:r>
              <a:rPr lang="en-US" sz="2400" dirty="0" err="1" smtClean="0"/>
              <a:t>fermionic</a:t>
            </a:r>
            <a:r>
              <a:rPr lang="en-US" sz="2400" dirty="0" smtClean="0"/>
              <a:t> operators</a:t>
            </a:r>
          </a:p>
          <a:p>
            <a:r>
              <a:rPr lang="en-US" sz="2400" dirty="0" smtClean="0"/>
              <a:t>- if A and B are </a:t>
            </a:r>
            <a:r>
              <a:rPr lang="en-US" sz="2400" dirty="0" err="1" smtClean="0"/>
              <a:t>bosonic</a:t>
            </a:r>
            <a:r>
              <a:rPr lang="en-US" sz="2400" dirty="0" smtClean="0"/>
              <a:t> operators</a:t>
            </a:r>
            <a:endParaRPr lang="en-US" sz="2400" dirty="0"/>
          </a:p>
        </p:txBody>
      </p:sp>
      <p:sp>
        <p:nvSpPr>
          <p:cNvPr id="10" name="TextBox 9"/>
          <p:cNvSpPr txBox="1"/>
          <p:nvPr/>
        </p:nvSpPr>
        <p:spPr>
          <a:xfrm>
            <a:off x="7151452" y="5681925"/>
            <a:ext cx="1180582" cy="369332"/>
          </a:xfrm>
          <a:prstGeom prst="rect">
            <a:avLst/>
          </a:prstGeom>
          <a:noFill/>
        </p:spPr>
        <p:txBody>
          <a:bodyPr wrap="none" rtlCol="0">
            <a:spAutoFit/>
          </a:bodyPr>
          <a:lstStyle/>
          <a:p>
            <a:r>
              <a:rPr lang="en-US" dirty="0" smtClean="0"/>
              <a:t>NOTE: </a:t>
            </a:r>
            <a:r>
              <a:rPr lang="en-US" dirty="0" err="1" smtClean="0"/>
              <a:t>ħ</a:t>
            </a:r>
            <a:r>
              <a:rPr lang="en-US" dirty="0" smtClean="0"/>
              <a:t>=1</a:t>
            </a:r>
            <a:endParaRPr lang="en-US" dirty="0"/>
          </a:p>
        </p:txBody>
      </p:sp>
      <p:pic>
        <p:nvPicPr>
          <p:cNvPr id="11" name="Picture 10"/>
          <p:cNvPicPr>
            <a:picLocks noChangeAspect="1"/>
          </p:cNvPicPr>
          <p:nvPr/>
        </p:nvPicPr>
        <p:blipFill>
          <a:blip r:embed="rId3"/>
          <a:stretch>
            <a:fillRect/>
          </a:stretch>
        </p:blipFill>
        <p:spPr>
          <a:xfrm>
            <a:off x="1339850" y="4547362"/>
            <a:ext cx="2755900" cy="838200"/>
          </a:xfrm>
          <a:prstGeom prst="rect">
            <a:avLst/>
          </a:prstGeom>
        </p:spPr>
      </p:pic>
      <p:pic>
        <p:nvPicPr>
          <p:cNvPr id="12" name="Picture 11"/>
          <p:cNvPicPr>
            <a:picLocks noChangeAspect="1"/>
          </p:cNvPicPr>
          <p:nvPr/>
        </p:nvPicPr>
        <p:blipFill>
          <a:blip r:embed="rId4"/>
          <a:stretch>
            <a:fillRect/>
          </a:stretch>
        </p:blipFill>
        <p:spPr>
          <a:xfrm>
            <a:off x="4964238" y="4356862"/>
            <a:ext cx="1955800" cy="1028700"/>
          </a:xfrm>
          <a:prstGeom prst="rect">
            <a:avLst/>
          </a:prstGeom>
        </p:spPr>
      </p:pic>
      <p:sp>
        <p:nvSpPr>
          <p:cNvPr id="13" name="TextBox 12"/>
          <p:cNvSpPr txBox="1"/>
          <p:nvPr/>
        </p:nvSpPr>
        <p:spPr>
          <a:xfrm>
            <a:off x="473909" y="5815615"/>
            <a:ext cx="4424747" cy="369332"/>
          </a:xfrm>
          <a:prstGeom prst="rect">
            <a:avLst/>
          </a:prstGeom>
          <a:noFill/>
        </p:spPr>
        <p:txBody>
          <a:bodyPr wrap="none" rtlCol="0">
            <a:spAutoFit/>
          </a:bodyPr>
          <a:lstStyle/>
          <a:p>
            <a:r>
              <a:rPr lang="en-US" dirty="0" smtClean="0"/>
              <a:t>Also known as the </a:t>
            </a:r>
            <a:r>
              <a:rPr lang="en-US" b="1" dirty="0" smtClean="0"/>
              <a:t>retarded</a:t>
            </a:r>
            <a:r>
              <a:rPr lang="en-US" dirty="0" smtClean="0"/>
              <a:t> Green's function.</a:t>
            </a:r>
            <a:endParaRPr lang="en-US" dirty="0"/>
          </a:p>
        </p:txBody>
      </p:sp>
      <p:pic>
        <p:nvPicPr>
          <p:cNvPr id="14" name="Picture 13"/>
          <p:cNvPicPr>
            <a:picLocks noChangeAspect="1"/>
          </p:cNvPicPr>
          <p:nvPr/>
        </p:nvPicPr>
        <p:blipFill>
          <a:blip r:embed="rId5"/>
          <a:stretch>
            <a:fillRect/>
          </a:stretch>
        </p:blipFill>
        <p:spPr>
          <a:xfrm>
            <a:off x="215900" y="1683662"/>
            <a:ext cx="8712200" cy="469900"/>
          </a:xfrm>
          <a:prstGeom prst="rect">
            <a:avLst/>
          </a:prstGeom>
        </p:spPr>
      </p:pic>
    </p:spTree>
    <p:extLst>
      <p:ext uri="{BB962C8B-B14F-4D97-AF65-F5344CB8AC3E}">
        <p14:creationId xmlns:p14="http://schemas.microsoft.com/office/powerpoint/2010/main" val="1880223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567613"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57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10000"/>
            <a:ext cx="32766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5722" name="Rectangle 10"/>
          <p:cNvSpPr>
            <a:spLocks noGrp="1" noChangeArrowheads="1"/>
          </p:cNvSpPr>
          <p:nvPr>
            <p:ph type="title"/>
          </p:nvPr>
        </p:nvSpPr>
        <p:spPr/>
        <p:txBody>
          <a:bodyPr/>
          <a:lstStyle/>
          <a:p>
            <a:r>
              <a:rPr lang="sl-SI"/>
              <a:t>Log-Gaussian broadening</a:t>
            </a:r>
            <a:endParaRPr lang="en-US"/>
          </a:p>
        </p:txBody>
      </p:sp>
      <p:pic>
        <p:nvPicPr>
          <p:cNvPr id="11572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00475"/>
            <a:ext cx="40195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5724" name="Text Box 12"/>
          <p:cNvSpPr txBox="1">
            <a:spLocks noChangeArrowheads="1"/>
          </p:cNvSpPr>
          <p:nvPr/>
        </p:nvSpPr>
        <p:spPr bwMode="auto">
          <a:xfrm>
            <a:off x="381000" y="3200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sl-SI" sz="2400"/>
              <a:t>1) Features at </a:t>
            </a:r>
            <a:r>
              <a:rPr lang="sl-SI" sz="2400">
                <a:latin typeface="Symbol" charset="0"/>
              </a:rPr>
              <a:t>w</a:t>
            </a:r>
            <a:r>
              <a:rPr lang="sl-SI" sz="2400"/>
              <a:t>=0</a:t>
            </a:r>
            <a:endParaRPr lang="en-US" sz="2400"/>
          </a:p>
        </p:txBody>
      </p:sp>
      <p:sp>
        <p:nvSpPr>
          <p:cNvPr id="115725" name="Text Box 13"/>
          <p:cNvSpPr txBox="1">
            <a:spLocks noChangeArrowheads="1"/>
          </p:cNvSpPr>
          <p:nvPr/>
        </p:nvSpPr>
        <p:spPr bwMode="auto">
          <a:xfrm>
            <a:off x="5181600" y="3200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sl-SI" sz="2400"/>
              <a:t>2) Features at </a:t>
            </a:r>
            <a:r>
              <a:rPr lang="sl-SI" sz="2400">
                <a:latin typeface="Symbol" charset="0"/>
              </a:rPr>
              <a:t>w</a:t>
            </a:r>
            <a:r>
              <a:rPr lang="sl-SI" sz="2400"/>
              <a:t>≠0</a:t>
            </a:r>
            <a:endParaRPr lang="en-US" sz="2400"/>
          </a:p>
        </p:txBody>
      </p:sp>
    </p:spTree>
    <p:extLst>
      <p:ext uri="{BB962C8B-B14F-4D97-AF65-F5344CB8AC3E}">
        <p14:creationId xmlns:p14="http://schemas.microsoft.com/office/powerpoint/2010/main" val="198814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0"/>
            <a:ext cx="9144000" cy="6536097"/>
          </a:xfrm>
          <a:prstGeom prst="rect">
            <a:avLst/>
          </a:prstGeom>
        </p:spPr>
      </p:pic>
    </p:spTree>
    <p:extLst>
      <p:ext uri="{BB962C8B-B14F-4D97-AF65-F5344CB8AC3E}">
        <p14:creationId xmlns:p14="http://schemas.microsoft.com/office/powerpoint/2010/main" val="3185956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434" y="551481"/>
            <a:ext cx="3073791" cy="369332"/>
          </a:xfrm>
          <a:prstGeom prst="rect">
            <a:avLst/>
          </a:prstGeom>
          <a:noFill/>
        </p:spPr>
        <p:txBody>
          <a:bodyPr wrap="none" rtlCol="0">
            <a:spAutoFit/>
          </a:bodyPr>
          <a:lstStyle/>
          <a:p>
            <a:r>
              <a:rPr lang="en-US" dirty="0" smtClean="0"/>
              <a:t>Equations of motion for SIAM:</a:t>
            </a:r>
            <a:endParaRPr lang="en-US" dirty="0"/>
          </a:p>
        </p:txBody>
      </p:sp>
      <p:pic>
        <p:nvPicPr>
          <p:cNvPr id="5" name="Picture 4"/>
          <p:cNvPicPr>
            <a:picLocks noChangeAspect="1"/>
          </p:cNvPicPr>
          <p:nvPr/>
        </p:nvPicPr>
        <p:blipFill>
          <a:blip r:embed="rId2"/>
          <a:stretch>
            <a:fillRect/>
          </a:stretch>
        </p:blipFill>
        <p:spPr>
          <a:xfrm>
            <a:off x="0" y="1071217"/>
            <a:ext cx="9144000" cy="720132"/>
          </a:xfrm>
          <a:prstGeom prst="rect">
            <a:avLst/>
          </a:prstGeom>
        </p:spPr>
      </p:pic>
      <p:pic>
        <p:nvPicPr>
          <p:cNvPr id="6" name="Picture 5"/>
          <p:cNvPicPr>
            <a:picLocks noChangeAspect="1"/>
          </p:cNvPicPr>
          <p:nvPr/>
        </p:nvPicPr>
        <p:blipFill>
          <a:blip r:embed="rId3"/>
          <a:stretch>
            <a:fillRect/>
          </a:stretch>
        </p:blipFill>
        <p:spPr>
          <a:xfrm>
            <a:off x="974575" y="1791350"/>
            <a:ext cx="4727725" cy="497656"/>
          </a:xfrm>
          <a:prstGeom prst="rect">
            <a:avLst/>
          </a:prstGeom>
        </p:spPr>
      </p:pic>
      <p:pic>
        <p:nvPicPr>
          <p:cNvPr id="9" name="Picture 8"/>
          <p:cNvPicPr>
            <a:picLocks noChangeAspect="1"/>
          </p:cNvPicPr>
          <p:nvPr/>
        </p:nvPicPr>
        <p:blipFill>
          <a:blip r:embed="rId4"/>
          <a:stretch>
            <a:fillRect/>
          </a:stretch>
        </p:blipFill>
        <p:spPr>
          <a:xfrm>
            <a:off x="927100" y="2356151"/>
            <a:ext cx="6527800" cy="887053"/>
          </a:xfrm>
          <a:prstGeom prst="rect">
            <a:avLst/>
          </a:prstGeom>
        </p:spPr>
      </p:pic>
      <p:pic>
        <p:nvPicPr>
          <p:cNvPr id="11" name="Picture 10"/>
          <p:cNvPicPr>
            <a:picLocks noChangeAspect="1"/>
          </p:cNvPicPr>
          <p:nvPr/>
        </p:nvPicPr>
        <p:blipFill>
          <a:blip r:embed="rId5"/>
          <a:stretch>
            <a:fillRect/>
          </a:stretch>
        </p:blipFill>
        <p:spPr>
          <a:xfrm>
            <a:off x="137286" y="4746488"/>
            <a:ext cx="5358489" cy="946286"/>
          </a:xfrm>
          <a:prstGeom prst="rect">
            <a:avLst/>
          </a:prstGeom>
        </p:spPr>
      </p:pic>
      <p:sp>
        <p:nvSpPr>
          <p:cNvPr id="13" name="Rectangle 12"/>
          <p:cNvSpPr/>
          <p:nvPr/>
        </p:nvSpPr>
        <p:spPr>
          <a:xfrm>
            <a:off x="3211597" y="5259552"/>
            <a:ext cx="1238911" cy="485699"/>
          </a:xfrm>
          <a:prstGeom prst="rect">
            <a:avLst/>
          </a:prstGeom>
          <a:solidFill>
            <a:schemeClr val="accent2">
              <a:alpha val="2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a:stretch>
            <a:fillRect/>
          </a:stretch>
        </p:blipFill>
        <p:spPr>
          <a:xfrm>
            <a:off x="235861" y="4185340"/>
            <a:ext cx="8851900" cy="533400"/>
          </a:xfrm>
          <a:prstGeom prst="rect">
            <a:avLst/>
          </a:prstGeom>
        </p:spPr>
      </p:pic>
      <p:pic>
        <p:nvPicPr>
          <p:cNvPr id="15" name="Picture 14"/>
          <p:cNvPicPr>
            <a:picLocks noChangeAspect="1"/>
          </p:cNvPicPr>
          <p:nvPr/>
        </p:nvPicPr>
        <p:blipFill>
          <a:blip r:embed="rId7"/>
          <a:stretch>
            <a:fillRect/>
          </a:stretch>
        </p:blipFill>
        <p:spPr>
          <a:xfrm>
            <a:off x="0" y="3289320"/>
            <a:ext cx="9144000" cy="896020"/>
          </a:xfrm>
          <a:prstGeom prst="rect">
            <a:avLst/>
          </a:prstGeom>
        </p:spPr>
      </p:pic>
      <p:pic>
        <p:nvPicPr>
          <p:cNvPr id="16" name="Picture 15"/>
          <p:cNvPicPr>
            <a:picLocks noChangeAspect="1"/>
          </p:cNvPicPr>
          <p:nvPr/>
        </p:nvPicPr>
        <p:blipFill>
          <a:blip r:embed="rId8"/>
          <a:stretch>
            <a:fillRect/>
          </a:stretch>
        </p:blipFill>
        <p:spPr>
          <a:xfrm>
            <a:off x="4853222" y="5745251"/>
            <a:ext cx="4127035" cy="968693"/>
          </a:xfrm>
          <a:prstGeom prst="rect">
            <a:avLst/>
          </a:prstGeom>
        </p:spPr>
      </p:pic>
      <p:sp>
        <p:nvSpPr>
          <p:cNvPr id="17" name="Rectangle 16"/>
          <p:cNvSpPr/>
          <p:nvPr/>
        </p:nvSpPr>
        <p:spPr>
          <a:xfrm>
            <a:off x="4711700" y="5692774"/>
            <a:ext cx="4432300" cy="1165226"/>
          </a:xfrm>
          <a:prstGeom prst="rect">
            <a:avLst/>
          </a:prstGeom>
          <a:solidFill>
            <a:schemeClr val="accent5">
              <a:lumMod val="40000"/>
              <a:lumOff val="60000"/>
              <a:alpha val="13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32955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23521"/>
            <a:ext cx="42767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7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58644"/>
            <a:ext cx="42100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7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049044"/>
            <a:ext cx="34671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7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973219"/>
            <a:ext cx="62103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7270" name="Rectangle 6"/>
          <p:cNvSpPr>
            <a:spLocks noGrp="1" noChangeArrowheads="1"/>
          </p:cNvSpPr>
          <p:nvPr>
            <p:ph type="title"/>
          </p:nvPr>
        </p:nvSpPr>
        <p:spPr>
          <a:xfrm>
            <a:off x="457200" y="35005"/>
            <a:ext cx="8229600" cy="1143000"/>
          </a:xfrm>
        </p:spPr>
        <p:txBody>
          <a:bodyPr/>
          <a:lstStyle/>
          <a:p>
            <a:r>
              <a:rPr lang="sl-SI" dirty="0"/>
              <a:t>Self-energy trick</a:t>
            </a:r>
            <a:endParaRPr lang="en-US" dirty="0"/>
          </a:p>
        </p:txBody>
      </p:sp>
      <p:sp>
        <p:nvSpPr>
          <p:cNvPr id="267271" name="AutoShape 7"/>
          <p:cNvSpPr>
            <a:spLocks noChangeArrowheads="1"/>
          </p:cNvSpPr>
          <p:nvPr/>
        </p:nvSpPr>
        <p:spPr bwMode="auto">
          <a:xfrm>
            <a:off x="4495800" y="2281174"/>
            <a:ext cx="457200" cy="609600"/>
          </a:xfrm>
          <a:prstGeom prst="down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7272" name="AutoShape 8"/>
          <p:cNvSpPr>
            <a:spLocks noChangeArrowheads="1"/>
          </p:cNvSpPr>
          <p:nvPr/>
        </p:nvSpPr>
        <p:spPr bwMode="auto">
          <a:xfrm>
            <a:off x="4495800" y="3617778"/>
            <a:ext cx="457200" cy="609600"/>
          </a:xfrm>
          <a:prstGeom prst="down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p:cNvPicPr>
            <a:picLocks noChangeAspect="1"/>
          </p:cNvPicPr>
          <p:nvPr/>
        </p:nvPicPr>
        <p:blipFill>
          <a:blip r:embed="rId6"/>
          <a:stretch>
            <a:fillRect/>
          </a:stretch>
        </p:blipFill>
        <p:spPr>
          <a:xfrm>
            <a:off x="2172165" y="5551217"/>
            <a:ext cx="5194300" cy="1219200"/>
          </a:xfrm>
          <a:prstGeom prst="rect">
            <a:avLst/>
          </a:prstGeom>
        </p:spPr>
      </p:pic>
    </p:spTree>
    <p:extLst>
      <p:ext uri="{BB962C8B-B14F-4D97-AF65-F5344CB8AC3E}">
        <p14:creationId xmlns:p14="http://schemas.microsoft.com/office/powerpoint/2010/main" val="5609565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66700"/>
            <a:ext cx="9144000" cy="6302394"/>
          </a:xfrm>
          <a:prstGeom prst="rect">
            <a:avLst/>
          </a:prstGeom>
        </p:spPr>
      </p:pic>
    </p:spTree>
    <p:extLst>
      <p:ext uri="{BB962C8B-B14F-4D97-AF65-F5344CB8AC3E}">
        <p14:creationId xmlns:p14="http://schemas.microsoft.com/office/powerpoint/2010/main" val="1083194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Non-orthodox approach: </a:t>
            </a:r>
            <a:br>
              <a:rPr lang="en-US" sz="3200" dirty="0" smtClean="0"/>
            </a:br>
            <a:r>
              <a:rPr lang="en-US" sz="3200" dirty="0" smtClean="0"/>
              <a:t>analytic continuation </a:t>
            </a:r>
            <a:r>
              <a:rPr lang="en-US" sz="3200" dirty="0" err="1" smtClean="0"/>
              <a:t>usng</a:t>
            </a:r>
            <a:r>
              <a:rPr lang="en-US" sz="3200" dirty="0" smtClean="0"/>
              <a:t> </a:t>
            </a:r>
            <a:r>
              <a:rPr lang="en-US" sz="3200" dirty="0" err="1" smtClean="0"/>
              <a:t>Padé</a:t>
            </a:r>
            <a:r>
              <a:rPr lang="en-US" sz="3200" dirty="0" smtClean="0"/>
              <a:t> approximants</a:t>
            </a:r>
            <a:endParaRPr lang="en-US" sz="3200" dirty="0"/>
          </a:p>
        </p:txBody>
      </p:sp>
      <p:pic>
        <p:nvPicPr>
          <p:cNvPr id="3" name="Picture 2"/>
          <p:cNvPicPr>
            <a:picLocks noChangeAspect="1"/>
          </p:cNvPicPr>
          <p:nvPr/>
        </p:nvPicPr>
        <p:blipFill>
          <a:blip r:embed="rId2"/>
          <a:stretch>
            <a:fillRect/>
          </a:stretch>
        </p:blipFill>
        <p:spPr>
          <a:xfrm>
            <a:off x="2717800" y="1701975"/>
            <a:ext cx="3695700" cy="469900"/>
          </a:xfrm>
          <a:prstGeom prst="rect">
            <a:avLst/>
          </a:prstGeom>
        </p:spPr>
      </p:pic>
      <p:pic>
        <p:nvPicPr>
          <p:cNvPr id="4" name="Picture 3"/>
          <p:cNvPicPr>
            <a:picLocks noChangeAspect="1"/>
          </p:cNvPicPr>
          <p:nvPr/>
        </p:nvPicPr>
        <p:blipFill>
          <a:blip r:embed="rId3"/>
          <a:stretch>
            <a:fillRect/>
          </a:stretch>
        </p:blipFill>
        <p:spPr>
          <a:xfrm>
            <a:off x="2032000" y="2368550"/>
            <a:ext cx="5067300" cy="1054100"/>
          </a:xfrm>
          <a:prstGeom prst="rect">
            <a:avLst/>
          </a:prstGeom>
        </p:spPr>
      </p:pic>
      <p:pic>
        <p:nvPicPr>
          <p:cNvPr id="5" name="Picture 4"/>
          <p:cNvPicPr>
            <a:picLocks noChangeAspect="1"/>
          </p:cNvPicPr>
          <p:nvPr/>
        </p:nvPicPr>
        <p:blipFill>
          <a:blip r:embed="rId4"/>
          <a:stretch>
            <a:fillRect/>
          </a:stretch>
        </p:blipFill>
        <p:spPr>
          <a:xfrm>
            <a:off x="2431203" y="3588381"/>
            <a:ext cx="4508500" cy="1130300"/>
          </a:xfrm>
          <a:prstGeom prst="rect">
            <a:avLst/>
          </a:prstGeom>
        </p:spPr>
      </p:pic>
      <p:sp>
        <p:nvSpPr>
          <p:cNvPr id="6" name="TextBox 5"/>
          <p:cNvSpPr txBox="1"/>
          <p:nvPr/>
        </p:nvSpPr>
        <p:spPr>
          <a:xfrm>
            <a:off x="323469" y="5129292"/>
            <a:ext cx="8518027" cy="923330"/>
          </a:xfrm>
          <a:prstGeom prst="rect">
            <a:avLst/>
          </a:prstGeom>
          <a:noFill/>
        </p:spPr>
        <p:txBody>
          <a:bodyPr wrap="square" rtlCol="0">
            <a:spAutoFit/>
          </a:bodyPr>
          <a:lstStyle/>
          <a:p>
            <a:r>
              <a:rPr lang="en-US" dirty="0" smtClean="0"/>
              <a:t>We want to reconstruct G(z) on the real axis. We do that by </a:t>
            </a:r>
            <a:r>
              <a:rPr lang="en-US" b="1" dirty="0" smtClean="0"/>
              <a:t>fitting a rational function</a:t>
            </a:r>
            <a:r>
              <a:rPr lang="en-US" dirty="0" smtClean="0"/>
              <a:t> to G(z) on the imaginary axis (the Matsubara points). This works better than expected. </a:t>
            </a:r>
            <a:br>
              <a:rPr lang="en-US" dirty="0" smtClean="0"/>
            </a:br>
            <a:r>
              <a:rPr lang="en-US" dirty="0" smtClean="0"/>
              <a:t>(This is an ill-posed numerical problem. Arbitrary-precision </a:t>
            </a:r>
            <a:r>
              <a:rPr lang="en-US" dirty="0" err="1" smtClean="0"/>
              <a:t>numerics</a:t>
            </a:r>
            <a:r>
              <a:rPr lang="en-US" dirty="0" smtClean="0"/>
              <a:t> is required.)</a:t>
            </a:r>
            <a:endParaRPr lang="en-US" dirty="0"/>
          </a:p>
        </p:txBody>
      </p:sp>
      <p:sp>
        <p:nvSpPr>
          <p:cNvPr id="7" name="TextBox 6"/>
          <p:cNvSpPr txBox="1"/>
          <p:nvPr/>
        </p:nvSpPr>
        <p:spPr>
          <a:xfrm>
            <a:off x="932757" y="6428910"/>
            <a:ext cx="3441968" cy="369332"/>
          </a:xfrm>
          <a:prstGeom prst="rect">
            <a:avLst/>
          </a:prstGeom>
          <a:noFill/>
        </p:spPr>
        <p:txBody>
          <a:bodyPr wrap="none" rtlCol="0">
            <a:spAutoFit/>
          </a:bodyPr>
          <a:lstStyle/>
          <a:p>
            <a:r>
              <a:rPr lang="en-US" dirty="0" err="1" smtClean="0"/>
              <a:t>Ž</a:t>
            </a:r>
            <a:r>
              <a:rPr lang="en-US" dirty="0" smtClean="0"/>
              <a:t>. </a:t>
            </a:r>
            <a:r>
              <a:rPr lang="en-US" dirty="0" err="1" smtClean="0"/>
              <a:t>Osolin</a:t>
            </a:r>
            <a:r>
              <a:rPr lang="en-US" dirty="0" smtClean="0"/>
              <a:t>, R. </a:t>
            </a:r>
            <a:r>
              <a:rPr lang="en-US" dirty="0" err="1" smtClean="0"/>
              <a:t>Žitko</a:t>
            </a:r>
            <a:r>
              <a:rPr lang="en-US" dirty="0" smtClean="0"/>
              <a:t>, </a:t>
            </a:r>
            <a:r>
              <a:rPr lang="en-US" dirty="0">
                <a:hlinkClick r:id="rId5" tooltip="Abstract"/>
              </a:rPr>
              <a:t>arXiv:1302.3334</a:t>
            </a:r>
            <a:r>
              <a:rPr lang="en-US" dirty="0"/>
              <a:t> </a:t>
            </a:r>
          </a:p>
        </p:txBody>
      </p:sp>
    </p:spTree>
    <p:extLst>
      <p:ext uri="{BB962C8B-B14F-4D97-AF65-F5344CB8AC3E}">
        <p14:creationId xmlns:p14="http://schemas.microsoft.com/office/powerpoint/2010/main" val="2793148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38300" y="0"/>
            <a:ext cx="5847670" cy="6858000"/>
          </a:xfrm>
          <a:prstGeom prst="rect">
            <a:avLst/>
          </a:prstGeom>
        </p:spPr>
      </p:pic>
    </p:spTree>
    <p:extLst>
      <p:ext uri="{BB962C8B-B14F-4D97-AF65-F5344CB8AC3E}">
        <p14:creationId xmlns:p14="http://schemas.microsoft.com/office/powerpoint/2010/main" val="2921191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00"/>
            <a:ext cx="9144000" cy="6821277"/>
          </a:xfrm>
          <a:prstGeom prst="rect">
            <a:avLst/>
          </a:prstGeom>
        </p:spPr>
      </p:pic>
    </p:spTree>
    <p:extLst>
      <p:ext uri="{BB962C8B-B14F-4D97-AF65-F5344CB8AC3E}">
        <p14:creationId xmlns:p14="http://schemas.microsoft.com/office/powerpoint/2010/main" val="291224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0500"/>
            <a:ext cx="9144000" cy="6463229"/>
          </a:xfrm>
          <a:prstGeom prst="rect">
            <a:avLst/>
          </a:prstGeom>
        </p:spPr>
      </p:pic>
    </p:spTree>
    <p:extLst>
      <p:ext uri="{BB962C8B-B14F-4D97-AF65-F5344CB8AC3E}">
        <p14:creationId xmlns:p14="http://schemas.microsoft.com/office/powerpoint/2010/main" val="705200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Kramers-Kronig</a:t>
            </a:r>
            <a:r>
              <a:rPr lang="en-US" dirty="0" smtClean="0"/>
              <a:t> transformation</a:t>
            </a:r>
            <a:endParaRPr lang="en-US" dirty="0"/>
          </a:p>
        </p:txBody>
      </p:sp>
      <p:pic>
        <p:nvPicPr>
          <p:cNvPr id="3" name="Picture 2"/>
          <p:cNvPicPr>
            <a:picLocks noChangeAspect="1"/>
          </p:cNvPicPr>
          <p:nvPr/>
        </p:nvPicPr>
        <p:blipFill>
          <a:blip r:embed="rId2"/>
          <a:stretch>
            <a:fillRect/>
          </a:stretch>
        </p:blipFill>
        <p:spPr>
          <a:xfrm>
            <a:off x="1562100" y="1417638"/>
            <a:ext cx="6007100" cy="1079500"/>
          </a:xfrm>
          <a:prstGeom prst="rect">
            <a:avLst/>
          </a:prstGeom>
        </p:spPr>
      </p:pic>
      <p:pic>
        <p:nvPicPr>
          <p:cNvPr id="4" name="Picture 3"/>
          <p:cNvPicPr>
            <a:picLocks noChangeAspect="1"/>
          </p:cNvPicPr>
          <p:nvPr/>
        </p:nvPicPr>
        <p:blipFill>
          <a:blip r:embed="rId3"/>
          <a:stretch>
            <a:fillRect/>
          </a:stretch>
        </p:blipFill>
        <p:spPr>
          <a:xfrm>
            <a:off x="1727200" y="2703175"/>
            <a:ext cx="5676900" cy="1079500"/>
          </a:xfrm>
          <a:prstGeom prst="rect">
            <a:avLst/>
          </a:prstGeom>
        </p:spPr>
      </p:pic>
      <p:pic>
        <p:nvPicPr>
          <p:cNvPr id="5" name="Picture 4"/>
          <p:cNvPicPr>
            <a:picLocks noChangeAspect="1"/>
          </p:cNvPicPr>
          <p:nvPr/>
        </p:nvPicPr>
        <p:blipFill>
          <a:blip r:embed="rId4"/>
          <a:stretch>
            <a:fillRect/>
          </a:stretch>
        </p:blipFill>
        <p:spPr>
          <a:xfrm>
            <a:off x="0" y="3910945"/>
            <a:ext cx="9144000" cy="2876764"/>
          </a:xfrm>
          <a:prstGeom prst="rect">
            <a:avLst/>
          </a:prstGeom>
        </p:spPr>
      </p:pic>
    </p:spTree>
    <p:extLst>
      <p:ext uri="{BB962C8B-B14F-4D97-AF65-F5344CB8AC3E}">
        <p14:creationId xmlns:p14="http://schemas.microsoft.com/office/powerpoint/2010/main" val="1375342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49600" y="5341952"/>
            <a:ext cx="3276600" cy="533400"/>
          </a:xfrm>
          <a:prstGeom prst="rect">
            <a:avLst/>
          </a:prstGeom>
        </p:spPr>
      </p:pic>
      <p:pic>
        <p:nvPicPr>
          <p:cNvPr id="5" name="Picture 4"/>
          <p:cNvPicPr>
            <a:picLocks noChangeAspect="1"/>
          </p:cNvPicPr>
          <p:nvPr/>
        </p:nvPicPr>
        <p:blipFill>
          <a:blip r:embed="rId3"/>
          <a:stretch>
            <a:fillRect/>
          </a:stretch>
        </p:blipFill>
        <p:spPr>
          <a:xfrm>
            <a:off x="143760" y="1220334"/>
            <a:ext cx="8899875" cy="923674"/>
          </a:xfrm>
          <a:prstGeom prst="rect">
            <a:avLst/>
          </a:prstGeom>
        </p:spPr>
      </p:pic>
      <p:pic>
        <p:nvPicPr>
          <p:cNvPr id="6" name="Picture 5"/>
          <p:cNvPicPr>
            <a:picLocks noChangeAspect="1"/>
          </p:cNvPicPr>
          <p:nvPr/>
        </p:nvPicPr>
        <p:blipFill>
          <a:blip r:embed="rId4"/>
          <a:stretch>
            <a:fillRect/>
          </a:stretch>
        </p:blipFill>
        <p:spPr>
          <a:xfrm>
            <a:off x="149737" y="2884088"/>
            <a:ext cx="8877300" cy="1143000"/>
          </a:xfrm>
          <a:prstGeom prst="rect">
            <a:avLst/>
          </a:prstGeom>
        </p:spPr>
      </p:pic>
      <p:sp>
        <p:nvSpPr>
          <p:cNvPr id="7" name="TextBox 6"/>
          <p:cNvSpPr txBox="1"/>
          <p:nvPr/>
        </p:nvSpPr>
        <p:spPr>
          <a:xfrm>
            <a:off x="802032" y="503636"/>
            <a:ext cx="3168656" cy="461665"/>
          </a:xfrm>
          <a:prstGeom prst="rect">
            <a:avLst/>
          </a:prstGeom>
          <a:noFill/>
        </p:spPr>
        <p:txBody>
          <a:bodyPr wrap="none" rtlCol="0">
            <a:spAutoFit/>
          </a:bodyPr>
          <a:lstStyle/>
          <a:p>
            <a:r>
              <a:rPr lang="en-US" sz="2400" dirty="0" smtClean="0"/>
              <a:t>Laplace transformation:</a:t>
            </a:r>
            <a:endParaRPr lang="en-US" sz="2400" dirty="0"/>
          </a:p>
        </p:txBody>
      </p:sp>
      <p:sp>
        <p:nvSpPr>
          <p:cNvPr id="9" name="TextBox 8"/>
          <p:cNvSpPr txBox="1"/>
          <p:nvPr/>
        </p:nvSpPr>
        <p:spPr>
          <a:xfrm>
            <a:off x="737822" y="4665649"/>
            <a:ext cx="4823556" cy="461665"/>
          </a:xfrm>
          <a:prstGeom prst="rect">
            <a:avLst/>
          </a:prstGeom>
          <a:noFill/>
        </p:spPr>
        <p:txBody>
          <a:bodyPr wrap="none" rtlCol="0">
            <a:spAutoFit/>
          </a:bodyPr>
          <a:lstStyle/>
          <a:p>
            <a:r>
              <a:rPr lang="en-US" sz="2400" dirty="0" smtClean="0"/>
              <a:t>Impurity Green's function (for SIAM):</a:t>
            </a:r>
            <a:endParaRPr lang="en-US" sz="2400" dirty="0"/>
          </a:p>
        </p:txBody>
      </p:sp>
      <p:sp>
        <p:nvSpPr>
          <p:cNvPr id="10" name="TextBox 9"/>
          <p:cNvSpPr txBox="1"/>
          <p:nvPr/>
        </p:nvSpPr>
        <p:spPr>
          <a:xfrm>
            <a:off x="802032" y="2357865"/>
            <a:ext cx="4150445" cy="461665"/>
          </a:xfrm>
          <a:prstGeom prst="rect">
            <a:avLst/>
          </a:prstGeom>
          <a:noFill/>
        </p:spPr>
        <p:txBody>
          <a:bodyPr wrap="none" rtlCol="0">
            <a:spAutoFit/>
          </a:bodyPr>
          <a:lstStyle/>
          <a:p>
            <a:r>
              <a:rPr lang="en-US" sz="2400" dirty="0" smtClean="0"/>
              <a:t>Inverse Laplace transformation:</a:t>
            </a:r>
            <a:endParaRPr lang="en-US" sz="2400" dirty="0"/>
          </a:p>
        </p:txBody>
      </p:sp>
    </p:spTree>
    <p:extLst>
      <p:ext uri="{BB962C8B-B14F-4D97-AF65-F5344CB8AC3E}">
        <p14:creationId xmlns:p14="http://schemas.microsoft.com/office/powerpoint/2010/main" val="3406837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763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14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743325"/>
            <a:ext cx="48768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14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828800"/>
            <a:ext cx="8534400" cy="152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69586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34000"/>
            <a:ext cx="61341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24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0"/>
            <a:ext cx="6400800" cy="51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2459" name="Text Box 11"/>
          <p:cNvSpPr txBox="1">
            <a:spLocks noChangeArrowheads="1"/>
          </p:cNvSpPr>
          <p:nvPr/>
        </p:nvSpPr>
        <p:spPr bwMode="auto">
          <a:xfrm>
            <a:off x="685800" y="60960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solidFill>
                  <a:schemeClr val="accent2"/>
                </a:solidFill>
              </a:rPr>
              <a:t>Inverse-square-root asymptotic behavior</a:t>
            </a:r>
          </a:p>
        </p:txBody>
      </p:sp>
    </p:spTree>
    <p:extLst>
      <p:ext uri="{BB962C8B-B14F-4D97-AF65-F5344CB8AC3E}">
        <p14:creationId xmlns:p14="http://schemas.microsoft.com/office/powerpoint/2010/main" val="2912725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886700" cy="667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55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867400"/>
            <a:ext cx="61341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5528" name="Text Box 8"/>
          <p:cNvSpPr txBox="1">
            <a:spLocks noChangeArrowheads="1"/>
          </p:cNvSpPr>
          <p:nvPr/>
        </p:nvSpPr>
        <p:spPr bwMode="auto">
          <a:xfrm>
            <a:off x="457200" y="3200400"/>
            <a:ext cx="8382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t>Doniach</a:t>
            </a:r>
            <a:r>
              <a:rPr lang="sl-SI" sz="2400"/>
              <a:t>, Š</a:t>
            </a:r>
            <a:r>
              <a:rPr lang="en-US" sz="2400"/>
              <a:t>unji</a:t>
            </a:r>
            <a:r>
              <a:rPr lang="sl-SI" sz="2400"/>
              <a:t>ć</a:t>
            </a:r>
            <a:r>
              <a:rPr lang="en-US" sz="2400"/>
              <a:t> 1970 </a:t>
            </a:r>
            <a:r>
              <a:rPr lang="en-US" sz="2400" i="1"/>
              <a:t>J. Phys. C: Solid State Phys. </a:t>
            </a:r>
            <a:r>
              <a:rPr lang="en-US" sz="2400" b="1"/>
              <a:t>3 </a:t>
            </a:r>
            <a:r>
              <a:rPr lang="en-US" sz="2400"/>
              <a:t>285</a:t>
            </a:r>
          </a:p>
          <a:p>
            <a:pPr>
              <a:spcBef>
                <a:spcPct val="50000"/>
              </a:spcBef>
            </a:pPr>
            <a:endParaRPr lang="en-US" sz="2400"/>
          </a:p>
        </p:txBody>
      </p:sp>
      <p:sp>
        <p:nvSpPr>
          <p:cNvPr id="235529" name="Text Box 9"/>
          <p:cNvSpPr txBox="1">
            <a:spLocks noChangeArrowheads="1"/>
          </p:cNvSpPr>
          <p:nvPr/>
        </p:nvSpPr>
        <p:spPr bwMode="auto">
          <a:xfrm>
            <a:off x="1219200" y="457200"/>
            <a:ext cx="7239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sl-SI" sz="2400"/>
              <a:t>Inverse square root behavior also found using the quantum Monte Carlo (QMC) approach: </a:t>
            </a:r>
            <a:br>
              <a:rPr lang="sl-SI" sz="2400"/>
            </a:br>
            <a:r>
              <a:rPr lang="sl-SI" sz="2400"/>
              <a:t>Silver, Gubernatis, Sivia, Jarrell, Phys. Rev. Lett. </a:t>
            </a:r>
            <a:r>
              <a:rPr lang="sl-SI" sz="2400" b="1"/>
              <a:t>65</a:t>
            </a:r>
            <a:r>
              <a:rPr lang="sl-SI" sz="2400"/>
              <a:t> 496 (1990)</a:t>
            </a:r>
            <a:endParaRPr lang="en-US" sz="2400"/>
          </a:p>
        </p:txBody>
      </p:sp>
      <p:sp>
        <p:nvSpPr>
          <p:cNvPr id="235530" name="Text Box 10"/>
          <p:cNvSpPr txBox="1">
            <a:spLocks noChangeArrowheads="1"/>
          </p:cNvSpPr>
          <p:nvPr/>
        </p:nvSpPr>
        <p:spPr bwMode="auto">
          <a:xfrm>
            <a:off x="457200" y="27432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sl-SI" sz="2400">
                <a:solidFill>
                  <a:schemeClr val="accent2"/>
                </a:solidFill>
              </a:rPr>
              <a:t>Anderson orthogonality catastroph</a:t>
            </a:r>
            <a:r>
              <a:rPr lang="en-US" sz="2400">
                <a:solidFill>
                  <a:schemeClr val="accent2"/>
                </a:solidFill>
              </a:rPr>
              <a:t>e</a:t>
            </a:r>
            <a:r>
              <a:rPr lang="sl-SI" sz="2400">
                <a:solidFill>
                  <a:schemeClr val="accent2"/>
                </a:solidFill>
              </a:rPr>
              <a:t> physics</a:t>
            </a:r>
            <a:endParaRPr lang="en-US" sz="2400">
              <a:solidFill>
                <a:schemeClr val="accent2"/>
              </a:solidFill>
            </a:endParaRPr>
          </a:p>
        </p:txBody>
      </p:sp>
    </p:spTree>
    <p:extLst>
      <p:ext uri="{BB962C8B-B14F-4D97-AF65-F5344CB8AC3E}">
        <p14:creationId xmlns:p14="http://schemas.microsoft.com/office/powerpoint/2010/main" val="3245781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28825"/>
            <a:ext cx="6067425"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65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2400"/>
            <a:ext cx="74676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65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609600"/>
            <a:ext cx="72961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26486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75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33400"/>
            <a:ext cx="8305800"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75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505200"/>
            <a:ext cx="6724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7575" name="Text Box 7"/>
          <p:cNvSpPr txBox="1">
            <a:spLocks noChangeArrowheads="1"/>
          </p:cNvSpPr>
          <p:nvPr/>
        </p:nvSpPr>
        <p:spPr bwMode="auto">
          <a:xfrm>
            <a:off x="228600" y="4495800"/>
            <a:ext cx="8686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sl-SI" sz="2400" dirty="0"/>
              <a:t>Arguments:</a:t>
            </a:r>
          </a:p>
          <a:p>
            <a:pPr>
              <a:spcBef>
                <a:spcPct val="50000"/>
              </a:spcBef>
              <a:buFontTx/>
              <a:buChar char="•"/>
            </a:pPr>
            <a:r>
              <a:rPr lang="sl-SI" sz="2400" dirty="0"/>
              <a:t> Kondo model features characteristic logarithmic behavior, i.e., as a function of T, all quantities are of the form </a:t>
            </a:r>
            <a:r>
              <a:rPr lang="en-US" sz="2400" dirty="0"/>
              <a:t>[</a:t>
            </a:r>
            <a:r>
              <a:rPr lang="en-US" sz="2400" dirty="0" err="1"/>
              <a:t>ln</a:t>
            </a:r>
            <a:r>
              <a:rPr lang="en-US" sz="2400" dirty="0"/>
              <a:t>(T/T</a:t>
            </a:r>
            <a:r>
              <a:rPr lang="en-US" sz="2400" baseline="-25000" dirty="0"/>
              <a:t>K</a:t>
            </a:r>
            <a:r>
              <a:rPr lang="en-US" sz="2400" dirty="0"/>
              <a:t>)]</a:t>
            </a:r>
            <a:r>
              <a:rPr lang="en-US" sz="2400" baseline="30000" dirty="0"/>
              <a:t>-n</a:t>
            </a:r>
            <a:r>
              <a:rPr lang="en-US" sz="2400" dirty="0"/>
              <a:t>.</a:t>
            </a:r>
          </a:p>
          <a:p>
            <a:pPr>
              <a:spcBef>
                <a:spcPct val="50000"/>
              </a:spcBef>
              <a:buFontTx/>
              <a:buChar char="•"/>
            </a:pPr>
            <a:r>
              <a:rPr lang="en-US" sz="2400" dirty="0"/>
              <a:t> Better fit to </a:t>
            </a:r>
            <a:r>
              <a:rPr lang="sl-SI" sz="2400" dirty="0"/>
              <a:t>the </a:t>
            </a:r>
            <a:r>
              <a:rPr lang="en-US" sz="2400" dirty="0"/>
              <a:t>NRG data than the </a:t>
            </a:r>
            <a:r>
              <a:rPr lang="en-US" sz="2400" dirty="0" err="1"/>
              <a:t>Doniach</a:t>
            </a:r>
            <a:r>
              <a:rPr lang="en-US" sz="2400" dirty="0"/>
              <a:t>-</a:t>
            </a:r>
            <a:r>
              <a:rPr lang="sl-SI" sz="2400" dirty="0"/>
              <a:t>Šunjić form.</a:t>
            </a:r>
            <a:br>
              <a:rPr lang="sl-SI" sz="2400" dirty="0"/>
            </a:br>
            <a:r>
              <a:rPr lang="sl-SI" sz="2400" dirty="0"/>
              <a:t>(No constant term has to </a:t>
            </a:r>
            <a:r>
              <a:rPr lang="sl-SI" sz="2400" dirty="0" smtClean="0"/>
              <a:t>be added</a:t>
            </a:r>
            <a:r>
              <a:rPr lang="sl-SI" sz="2400" dirty="0"/>
              <a:t>, either.)</a:t>
            </a:r>
            <a:endParaRPr lang="en-US" sz="2400" dirty="0"/>
          </a:p>
        </p:txBody>
      </p:sp>
    </p:spTree>
    <p:extLst>
      <p:ext uri="{BB962C8B-B14F-4D97-AF65-F5344CB8AC3E}">
        <p14:creationId xmlns:p14="http://schemas.microsoft.com/office/powerpoint/2010/main" val="831616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 y="0"/>
            <a:ext cx="8592107" cy="6858000"/>
          </a:xfrm>
          <a:prstGeom prst="rect">
            <a:avLst/>
          </a:prstGeom>
        </p:spPr>
      </p:pic>
      <p:sp>
        <p:nvSpPr>
          <p:cNvPr id="3" name="TextBox 2"/>
          <p:cNvSpPr txBox="1"/>
          <p:nvPr/>
        </p:nvSpPr>
        <p:spPr>
          <a:xfrm>
            <a:off x="6065367" y="6417233"/>
            <a:ext cx="3078633" cy="369332"/>
          </a:xfrm>
          <a:prstGeom prst="rect">
            <a:avLst/>
          </a:prstGeom>
          <a:noFill/>
        </p:spPr>
        <p:txBody>
          <a:bodyPr wrap="square" rtlCol="0">
            <a:spAutoFit/>
          </a:bodyPr>
          <a:lstStyle/>
          <a:p>
            <a:pPr algn="r"/>
            <a:r>
              <a:rPr lang="en-US" dirty="0" err="1" smtClean="0"/>
              <a:t>Osolin</a:t>
            </a:r>
            <a:r>
              <a:rPr lang="en-US" dirty="0" smtClean="0"/>
              <a:t>, </a:t>
            </a:r>
            <a:r>
              <a:rPr lang="en-US" dirty="0" err="1" smtClean="0"/>
              <a:t>Žitko</a:t>
            </a:r>
            <a:r>
              <a:rPr lang="en-US" dirty="0" smtClean="0"/>
              <a:t>, 2013</a:t>
            </a:r>
            <a:endParaRPr lang="en-US" dirty="0"/>
          </a:p>
        </p:txBody>
      </p:sp>
    </p:spTree>
    <p:extLst>
      <p:ext uri="{BB962C8B-B14F-4D97-AF65-F5344CB8AC3E}">
        <p14:creationId xmlns:p14="http://schemas.microsoft.com/office/powerpoint/2010/main" val="3039022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8" name="Rectangle 4"/>
          <p:cNvSpPr>
            <a:spLocks noGrp="1" noChangeArrowheads="1"/>
          </p:cNvSpPr>
          <p:nvPr>
            <p:ph type="title"/>
          </p:nvPr>
        </p:nvSpPr>
        <p:spPr>
          <a:xfrm>
            <a:off x="609600" y="2819400"/>
            <a:ext cx="8229600" cy="1143000"/>
          </a:xfrm>
        </p:spPr>
        <p:txBody>
          <a:bodyPr/>
          <a:lstStyle/>
          <a:p>
            <a:r>
              <a:rPr lang="sl-SI"/>
              <a:t>Comparison with experiment?</a:t>
            </a:r>
            <a:endParaRPr lang="en-US"/>
          </a:p>
        </p:txBody>
      </p:sp>
    </p:spTree>
    <p:extLst>
      <p:ext uri="{BB962C8B-B14F-4D97-AF65-F5344CB8AC3E}">
        <p14:creationId xmlns:p14="http://schemas.microsoft.com/office/powerpoint/2010/main" val="3124563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8" name="Picture 4" descr="experimental_Kondo_resonance_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9050"/>
            <a:ext cx="4938712" cy="3633788"/>
          </a:xfrm>
          <a:prstGeom prst="rect">
            <a:avLst/>
          </a:prstGeom>
          <a:noFill/>
          <a:extLst>
            <a:ext uri="{909E8E84-426E-40dd-AFC4-6F175D3DCCD1}">
              <a14:hiddenFill xmlns:a14="http://schemas.microsoft.com/office/drawing/2010/main">
                <a:solidFill>
                  <a:srgbClr val="FFFFFF"/>
                </a:solidFill>
              </a14:hiddenFill>
            </a:ext>
          </a:extLst>
        </p:spPr>
      </p:pic>
      <p:pic>
        <p:nvPicPr>
          <p:cNvPr id="180230" name="Picture 6" descr="experimental_Kondo_resonance_COMPARIS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05200"/>
            <a:ext cx="4572000" cy="3363913"/>
          </a:xfrm>
          <a:prstGeom prst="rect">
            <a:avLst/>
          </a:prstGeom>
          <a:noFill/>
          <a:extLst>
            <a:ext uri="{909E8E84-426E-40dd-AFC4-6F175D3DCCD1}">
              <a14:hiddenFill xmlns:a14="http://schemas.microsoft.com/office/drawing/2010/main">
                <a:solidFill>
                  <a:srgbClr val="FFFFFF"/>
                </a:solidFill>
              </a14:hiddenFill>
            </a:ext>
          </a:extLst>
        </p:spPr>
      </p:pic>
      <p:sp>
        <p:nvSpPr>
          <p:cNvPr id="180231" name="Text Box 7"/>
          <p:cNvSpPr txBox="1">
            <a:spLocks noChangeArrowheads="1"/>
          </p:cNvSpPr>
          <p:nvPr/>
        </p:nvSpPr>
        <p:spPr bwMode="auto">
          <a:xfrm>
            <a:off x="3733800" y="3657600"/>
            <a:ext cx="5410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Experiment, Ti (S=1/2) on CuN/Cu(100) surface</a:t>
            </a:r>
            <a:br>
              <a:rPr lang="en-US"/>
            </a:br>
            <a:r>
              <a:rPr lang="en-US"/>
              <a:t>A. F. Otte et al., Nature Physics </a:t>
            </a:r>
            <a:r>
              <a:rPr lang="en-US" b="1"/>
              <a:t>4</a:t>
            </a:r>
            <a:r>
              <a:rPr lang="en-US"/>
              <a:t>, 847 (2008)</a:t>
            </a:r>
          </a:p>
          <a:p>
            <a:pPr>
              <a:spcBef>
                <a:spcPct val="50000"/>
              </a:spcBef>
            </a:pPr>
            <a:endParaRPr lang="en-US"/>
          </a:p>
        </p:txBody>
      </p:sp>
      <p:sp>
        <p:nvSpPr>
          <p:cNvPr id="180232" name="Line 8"/>
          <p:cNvSpPr>
            <a:spLocks noChangeShapeType="1"/>
          </p:cNvSpPr>
          <p:nvPr/>
        </p:nvSpPr>
        <p:spPr bwMode="auto">
          <a:xfrm>
            <a:off x="3810000" y="3276600"/>
            <a:ext cx="76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0233" name="Text Box 9"/>
          <p:cNvSpPr txBox="1">
            <a:spLocks noChangeArrowheads="1"/>
          </p:cNvSpPr>
          <p:nvPr/>
        </p:nvSpPr>
        <p:spPr bwMode="auto">
          <a:xfrm>
            <a:off x="3641725" y="2474913"/>
            <a:ext cx="183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rPr>
              <a:t>NRG calculation</a:t>
            </a:r>
          </a:p>
        </p:txBody>
      </p:sp>
      <p:sp>
        <p:nvSpPr>
          <p:cNvPr id="180234" name="Line 10"/>
          <p:cNvSpPr>
            <a:spLocks noChangeShapeType="1"/>
          </p:cNvSpPr>
          <p:nvPr/>
        </p:nvSpPr>
        <p:spPr bwMode="auto">
          <a:xfrm flipH="1">
            <a:off x="3657600" y="2819400"/>
            <a:ext cx="152400" cy="2286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0235" name="Text Box 11"/>
          <p:cNvSpPr txBox="1">
            <a:spLocks noChangeArrowheads="1"/>
          </p:cNvSpPr>
          <p:nvPr/>
        </p:nvSpPr>
        <p:spPr bwMode="auto">
          <a:xfrm>
            <a:off x="4267200" y="0"/>
            <a:ext cx="4876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en-US" sz="2800" b="1"/>
              <a:t>	Excellent agreement</a:t>
            </a:r>
            <a:r>
              <a:rPr lang="en-US" sz="2800"/>
              <a:t> </a:t>
            </a:r>
            <a:br>
              <a:rPr lang="en-US" sz="2800"/>
            </a:br>
            <a:r>
              <a:rPr lang="en-US" sz="2800"/>
              <a:t>(apart from asymmetry, presumably due to some background</a:t>
            </a:r>
            <a:r>
              <a:rPr lang="sl-SI" sz="2800"/>
              <a:t> processes</a:t>
            </a:r>
            <a:r>
              <a:rPr lang="en-US" sz="2800"/>
              <a:t>)</a:t>
            </a:r>
          </a:p>
        </p:txBody>
      </p:sp>
    </p:spTree>
    <p:extLst>
      <p:ext uri="{BB962C8B-B14F-4D97-AF65-F5344CB8AC3E}">
        <p14:creationId xmlns:p14="http://schemas.microsoft.com/office/powerpoint/2010/main" val="339547392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3" name="Picture 5" descr="experimental_Kondo_resonance_COMPARISON-Lorentzi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300038"/>
            <a:ext cx="8505825" cy="6257925"/>
          </a:xfrm>
          <a:prstGeom prst="rect">
            <a:avLst/>
          </a:prstGeom>
          <a:noFill/>
          <a:extLst>
            <a:ext uri="{909E8E84-426E-40dd-AFC4-6F175D3DCCD1}">
              <a14:hiddenFill xmlns:a14="http://schemas.microsoft.com/office/drawing/2010/main">
                <a:solidFill>
                  <a:srgbClr val="FFFFFF"/>
                </a:solidFill>
              </a14:hiddenFill>
            </a:ext>
          </a:extLst>
        </p:spPr>
      </p:pic>
      <p:sp>
        <p:nvSpPr>
          <p:cNvPr id="181254" name="Line 6"/>
          <p:cNvSpPr>
            <a:spLocks noChangeShapeType="1"/>
          </p:cNvSpPr>
          <p:nvPr/>
        </p:nvSpPr>
        <p:spPr bwMode="auto">
          <a:xfrm>
            <a:off x="1600200" y="4267200"/>
            <a:ext cx="304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55" name="Text Box 7"/>
          <p:cNvSpPr txBox="1">
            <a:spLocks noChangeArrowheads="1"/>
          </p:cNvSpPr>
          <p:nvPr/>
        </p:nvSpPr>
        <p:spPr bwMode="auto">
          <a:xfrm>
            <a:off x="609600" y="35814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a:t>1/</a:t>
            </a:r>
            <a:r>
              <a:rPr lang="en-US" sz="3200">
                <a:sym typeface="Symbol" charset="0"/>
              </a:rPr>
              <a:t></a:t>
            </a:r>
            <a:r>
              <a:rPr lang="en-US" sz="3200">
                <a:latin typeface="Symbol" charset="0"/>
              </a:rPr>
              <a:t>w</a:t>
            </a:r>
            <a:r>
              <a:rPr lang="en-US" sz="3200"/>
              <a:t> tail</a:t>
            </a:r>
          </a:p>
        </p:txBody>
      </p:sp>
      <p:sp>
        <p:nvSpPr>
          <p:cNvPr id="181256" name="Rectangle 8"/>
          <p:cNvSpPr>
            <a:spLocks noChangeArrowheads="1"/>
          </p:cNvSpPr>
          <p:nvPr/>
        </p:nvSpPr>
        <p:spPr bwMode="auto">
          <a:xfrm>
            <a:off x="4953000" y="457200"/>
            <a:ext cx="3810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42900" indent="-342900" algn="ctr">
              <a:spcBef>
                <a:spcPct val="50000"/>
              </a:spcBef>
            </a:pPr>
            <a:r>
              <a:rPr lang="en-US" sz="2800" b="1"/>
              <a:t>	Kondo resonance is</a:t>
            </a:r>
            <a:r>
              <a:rPr lang="en-US" sz="2800"/>
              <a:t> </a:t>
            </a:r>
            <a:r>
              <a:rPr lang="en-US" sz="2800" b="1" u="sng"/>
              <a:t>not</a:t>
            </a:r>
            <a:r>
              <a:rPr lang="en-US" sz="2800"/>
              <a:t> </a:t>
            </a:r>
            <a:r>
              <a:rPr lang="en-US" sz="2800" b="1"/>
              <a:t>a simple Lorentzian</a:t>
            </a:r>
            <a:r>
              <a:rPr lang="en-US" sz="2800"/>
              <a:t>, </a:t>
            </a:r>
            <a:br>
              <a:rPr lang="en-US" sz="2800"/>
            </a:br>
            <a:r>
              <a:rPr lang="en-US" sz="2800"/>
              <a:t>it has </a:t>
            </a:r>
            <a:br>
              <a:rPr lang="en-US" sz="2800"/>
            </a:br>
            <a:r>
              <a:rPr lang="en-US" sz="2800">
                <a:solidFill>
                  <a:schemeClr val="accent2"/>
                </a:solidFill>
              </a:rPr>
              <a:t>inverse-square-root</a:t>
            </a:r>
            <a:r>
              <a:rPr lang="en-US" sz="2800"/>
              <a:t> tails!</a:t>
            </a:r>
          </a:p>
        </p:txBody>
      </p:sp>
    </p:spTree>
    <p:extLst>
      <p:ext uri="{BB962C8B-B14F-4D97-AF65-F5344CB8AC3E}">
        <p14:creationId xmlns:p14="http://schemas.microsoft.com/office/powerpoint/2010/main" val="4165392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3108325"/>
            <a:ext cx="918686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89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419600"/>
            <a:ext cx="58197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8902" name="Text Box 6"/>
          <p:cNvSpPr txBox="1">
            <a:spLocks noChangeArrowheads="1"/>
          </p:cNvSpPr>
          <p:nvPr/>
        </p:nvSpPr>
        <p:spPr bwMode="auto">
          <a:xfrm>
            <a:off x="2514600" y="1371600"/>
            <a:ext cx="55260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sl-SI" sz="2400"/>
              <a:t>Fano-like </a:t>
            </a:r>
            <a:r>
              <a:rPr lang="sl-SI" sz="2400">
                <a:solidFill>
                  <a:schemeClr val="hlink"/>
                </a:solidFill>
              </a:rPr>
              <a:t>interference process</a:t>
            </a:r>
            <a:r>
              <a:rPr lang="sl-SI" sz="2400"/>
              <a:t> between</a:t>
            </a:r>
            <a:br>
              <a:rPr lang="sl-SI" sz="2400"/>
            </a:br>
            <a:r>
              <a:rPr lang="sl-SI" sz="2400"/>
              <a:t> resonant and background scattering:</a:t>
            </a:r>
            <a:endParaRPr lang="en-US" sz="2400"/>
          </a:p>
        </p:txBody>
      </p:sp>
      <p:sp>
        <p:nvSpPr>
          <p:cNvPr id="208903" name="Line 7"/>
          <p:cNvSpPr>
            <a:spLocks noChangeShapeType="1"/>
          </p:cNvSpPr>
          <p:nvPr/>
        </p:nvSpPr>
        <p:spPr bwMode="auto">
          <a:xfrm>
            <a:off x="6705600" y="2209800"/>
            <a:ext cx="609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37762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 of motion</a:t>
            </a:r>
            <a:endParaRPr lang="en-US" dirty="0"/>
          </a:p>
        </p:txBody>
      </p:sp>
      <p:pic>
        <p:nvPicPr>
          <p:cNvPr id="5" name="Picture 4"/>
          <p:cNvPicPr>
            <a:picLocks noChangeAspect="1"/>
          </p:cNvPicPr>
          <p:nvPr/>
        </p:nvPicPr>
        <p:blipFill>
          <a:blip r:embed="rId2"/>
          <a:stretch>
            <a:fillRect/>
          </a:stretch>
        </p:blipFill>
        <p:spPr>
          <a:xfrm>
            <a:off x="635000" y="1556528"/>
            <a:ext cx="7874000" cy="952500"/>
          </a:xfrm>
          <a:prstGeom prst="rect">
            <a:avLst/>
          </a:prstGeom>
        </p:spPr>
      </p:pic>
      <p:pic>
        <p:nvPicPr>
          <p:cNvPr id="3" name="Picture 2"/>
          <p:cNvPicPr>
            <a:picLocks noChangeAspect="1"/>
          </p:cNvPicPr>
          <p:nvPr/>
        </p:nvPicPr>
        <p:blipFill>
          <a:blip r:embed="rId3"/>
          <a:stretch>
            <a:fillRect/>
          </a:stretch>
        </p:blipFill>
        <p:spPr>
          <a:xfrm>
            <a:off x="723900" y="2952750"/>
            <a:ext cx="7696200" cy="469900"/>
          </a:xfrm>
          <a:prstGeom prst="rect">
            <a:avLst/>
          </a:prstGeom>
        </p:spPr>
      </p:pic>
      <p:sp>
        <p:nvSpPr>
          <p:cNvPr id="4" name="TextBox 3"/>
          <p:cNvSpPr txBox="1"/>
          <p:nvPr/>
        </p:nvSpPr>
        <p:spPr>
          <a:xfrm>
            <a:off x="457200" y="4144460"/>
            <a:ext cx="1212366" cy="369332"/>
          </a:xfrm>
          <a:prstGeom prst="rect">
            <a:avLst/>
          </a:prstGeom>
          <a:noFill/>
        </p:spPr>
        <p:txBody>
          <a:bodyPr wrap="none" rtlCol="0">
            <a:spAutoFit/>
          </a:bodyPr>
          <a:lstStyle/>
          <a:p>
            <a:r>
              <a:rPr lang="en-US" dirty="0" smtClean="0"/>
              <a:t>Example 1:</a:t>
            </a:r>
            <a:endParaRPr lang="en-US" dirty="0"/>
          </a:p>
        </p:txBody>
      </p:sp>
      <p:pic>
        <p:nvPicPr>
          <p:cNvPr id="8" name="Picture 7"/>
          <p:cNvPicPr>
            <a:picLocks noChangeAspect="1"/>
          </p:cNvPicPr>
          <p:nvPr/>
        </p:nvPicPr>
        <p:blipFill>
          <a:blip r:embed="rId4"/>
          <a:stretch>
            <a:fillRect/>
          </a:stretch>
        </p:blipFill>
        <p:spPr>
          <a:xfrm>
            <a:off x="1978624" y="4080664"/>
            <a:ext cx="3048000" cy="533400"/>
          </a:xfrm>
          <a:prstGeom prst="rect">
            <a:avLst/>
          </a:prstGeom>
        </p:spPr>
      </p:pic>
      <p:pic>
        <p:nvPicPr>
          <p:cNvPr id="9" name="Picture 8"/>
          <p:cNvPicPr>
            <a:picLocks noChangeAspect="1"/>
          </p:cNvPicPr>
          <p:nvPr/>
        </p:nvPicPr>
        <p:blipFill>
          <a:blip r:embed="rId5"/>
          <a:stretch>
            <a:fillRect/>
          </a:stretch>
        </p:blipFill>
        <p:spPr>
          <a:xfrm>
            <a:off x="5650183" y="4080664"/>
            <a:ext cx="3276600" cy="533400"/>
          </a:xfrm>
          <a:prstGeom prst="rect">
            <a:avLst/>
          </a:prstGeom>
        </p:spPr>
      </p:pic>
      <p:pic>
        <p:nvPicPr>
          <p:cNvPr id="10" name="Picture 9"/>
          <p:cNvPicPr>
            <a:picLocks noChangeAspect="1"/>
          </p:cNvPicPr>
          <p:nvPr/>
        </p:nvPicPr>
        <p:blipFill>
          <a:blip r:embed="rId6"/>
          <a:stretch>
            <a:fillRect/>
          </a:stretch>
        </p:blipFill>
        <p:spPr>
          <a:xfrm>
            <a:off x="1205183" y="5319165"/>
            <a:ext cx="2171700" cy="533400"/>
          </a:xfrm>
          <a:prstGeom prst="rect">
            <a:avLst/>
          </a:prstGeom>
        </p:spPr>
      </p:pic>
      <p:pic>
        <p:nvPicPr>
          <p:cNvPr id="11" name="Picture 10"/>
          <p:cNvPicPr>
            <a:picLocks noChangeAspect="1"/>
          </p:cNvPicPr>
          <p:nvPr/>
        </p:nvPicPr>
        <p:blipFill>
          <a:blip r:embed="rId7"/>
          <a:stretch>
            <a:fillRect/>
          </a:stretch>
        </p:blipFill>
        <p:spPr>
          <a:xfrm>
            <a:off x="1205183" y="4699758"/>
            <a:ext cx="6616700" cy="533400"/>
          </a:xfrm>
          <a:prstGeom prst="rect">
            <a:avLst/>
          </a:prstGeom>
        </p:spPr>
      </p:pic>
      <p:pic>
        <p:nvPicPr>
          <p:cNvPr id="12" name="Picture 11"/>
          <p:cNvPicPr>
            <a:picLocks noChangeAspect="1"/>
          </p:cNvPicPr>
          <p:nvPr/>
        </p:nvPicPr>
        <p:blipFill>
          <a:blip r:embed="rId8"/>
          <a:stretch>
            <a:fillRect/>
          </a:stretch>
        </p:blipFill>
        <p:spPr>
          <a:xfrm>
            <a:off x="187924" y="5967318"/>
            <a:ext cx="4838700" cy="469900"/>
          </a:xfrm>
          <a:prstGeom prst="rect">
            <a:avLst/>
          </a:prstGeom>
        </p:spPr>
      </p:pic>
      <p:pic>
        <p:nvPicPr>
          <p:cNvPr id="13" name="Picture 12"/>
          <p:cNvPicPr>
            <a:picLocks noChangeAspect="1"/>
          </p:cNvPicPr>
          <p:nvPr/>
        </p:nvPicPr>
        <p:blipFill>
          <a:blip r:embed="rId9"/>
          <a:stretch>
            <a:fillRect/>
          </a:stretch>
        </p:blipFill>
        <p:spPr>
          <a:xfrm>
            <a:off x="5276406" y="5578155"/>
            <a:ext cx="3746500" cy="1054100"/>
          </a:xfrm>
          <a:prstGeom prst="rect">
            <a:avLst/>
          </a:prstGeom>
        </p:spPr>
      </p:pic>
      <p:sp>
        <p:nvSpPr>
          <p:cNvPr id="14" name="Rectangle 13"/>
          <p:cNvSpPr/>
          <p:nvPr/>
        </p:nvSpPr>
        <p:spPr>
          <a:xfrm>
            <a:off x="5276406" y="5578155"/>
            <a:ext cx="3746500" cy="1054100"/>
          </a:xfrm>
          <a:prstGeom prst="rect">
            <a:avLst/>
          </a:prstGeom>
          <a:solidFill>
            <a:schemeClr val="accent6">
              <a:alpha val="18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408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8629650" cy="608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9925" name="Text Box 5"/>
          <p:cNvSpPr txBox="1">
            <a:spLocks noChangeArrowheads="1"/>
          </p:cNvSpPr>
          <p:nvPr/>
        </p:nvSpPr>
        <p:spPr bwMode="auto">
          <a:xfrm>
            <a:off x="4847167" y="6354235"/>
            <a:ext cx="42968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sl-SI" dirty="0" smtClean="0"/>
              <a:t>RŽ, </a:t>
            </a:r>
            <a:r>
              <a:rPr lang="en-US" dirty="0" smtClean="0"/>
              <a:t>Phys</a:t>
            </a:r>
            <a:r>
              <a:rPr lang="en-US" dirty="0"/>
              <a:t>. Rev. B 84, </a:t>
            </a:r>
            <a:r>
              <a:rPr lang="en-US" dirty="0" smtClean="0"/>
              <a:t>195116 (2011) </a:t>
            </a:r>
            <a:endParaRPr lang="en-US" dirty="0"/>
          </a:p>
        </p:txBody>
      </p:sp>
    </p:spTree>
    <p:extLst>
      <p:ext uri="{BB962C8B-B14F-4D97-AF65-F5344CB8AC3E}">
        <p14:creationId xmlns:p14="http://schemas.microsoft.com/office/powerpoint/2010/main" val="2621238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611" y="207792"/>
            <a:ext cx="8229600" cy="1143000"/>
          </a:xfrm>
        </p:spPr>
        <p:txBody>
          <a:bodyPr/>
          <a:lstStyle/>
          <a:p>
            <a:r>
              <a:rPr lang="en-US" dirty="0"/>
              <a:t>Density-matrix </a:t>
            </a:r>
            <a:r>
              <a:rPr lang="en-US" dirty="0" smtClean="0"/>
              <a:t>NRG</a:t>
            </a:r>
            <a:endParaRPr lang="en-US" dirty="0"/>
          </a:p>
        </p:txBody>
      </p:sp>
      <p:sp>
        <p:nvSpPr>
          <p:cNvPr id="5" name="Content Placeholder 4"/>
          <p:cNvSpPr>
            <a:spLocks noGrp="1"/>
          </p:cNvSpPr>
          <p:nvPr>
            <p:ph idx="1"/>
          </p:nvPr>
        </p:nvSpPr>
        <p:spPr/>
        <p:txBody>
          <a:bodyPr/>
          <a:lstStyle/>
          <a:p>
            <a:r>
              <a:rPr lang="en-US" dirty="0" smtClean="0"/>
              <a:t>Problem: Higher-energy parts of the spectra calculated without knowing the true ground state of the system</a:t>
            </a:r>
          </a:p>
          <a:p>
            <a:r>
              <a:rPr lang="en-US" dirty="0" smtClean="0"/>
              <a:t>Solution: 1) Compute the density matrix at the temperature of interest. It contains full information about the ground state. 2) Evaluate the spectral function in an additional NRG run using the </a:t>
            </a:r>
            <a:r>
              <a:rPr lang="en-US" i="1" dirty="0" smtClean="0"/>
              <a:t>reduced density matrix </a:t>
            </a:r>
            <a:r>
              <a:rPr lang="en-US" dirty="0" smtClean="0"/>
              <a:t>instead of the simple Boltzmann weights.</a:t>
            </a:r>
            <a:endParaRPr lang="en-US" dirty="0"/>
          </a:p>
        </p:txBody>
      </p:sp>
    </p:spTree>
    <p:extLst>
      <p:ext uri="{BB962C8B-B14F-4D97-AF65-F5344CB8AC3E}">
        <p14:creationId xmlns:p14="http://schemas.microsoft.com/office/powerpoint/2010/main" val="2736865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89200" y="259206"/>
            <a:ext cx="4152900" cy="1714500"/>
          </a:xfrm>
          <a:prstGeom prst="rect">
            <a:avLst/>
          </a:prstGeom>
        </p:spPr>
      </p:pic>
      <p:sp>
        <p:nvSpPr>
          <p:cNvPr id="4" name="TextBox 3"/>
          <p:cNvSpPr txBox="1"/>
          <p:nvPr/>
        </p:nvSpPr>
        <p:spPr>
          <a:xfrm>
            <a:off x="233926" y="6083002"/>
            <a:ext cx="8638553" cy="369332"/>
          </a:xfrm>
          <a:prstGeom prst="rect">
            <a:avLst/>
          </a:prstGeom>
          <a:noFill/>
        </p:spPr>
        <p:txBody>
          <a:bodyPr wrap="square" rtlCol="0">
            <a:spAutoFit/>
          </a:bodyPr>
          <a:lstStyle/>
          <a:p>
            <a:r>
              <a:rPr lang="en-US" dirty="0" smtClean="0"/>
              <a:t>W. </a:t>
            </a:r>
            <a:r>
              <a:rPr lang="en-US" dirty="0" err="1" smtClean="0"/>
              <a:t>Hofstetter</a:t>
            </a:r>
            <a:r>
              <a:rPr lang="en-US" dirty="0" smtClean="0"/>
              <a:t>, PRL 2000</a:t>
            </a:r>
            <a:endParaRPr lang="en-US" dirty="0"/>
          </a:p>
        </p:txBody>
      </p:sp>
      <p:pic>
        <p:nvPicPr>
          <p:cNvPr id="6" name="Picture 5"/>
          <p:cNvPicPr>
            <a:picLocks noChangeAspect="1"/>
          </p:cNvPicPr>
          <p:nvPr/>
        </p:nvPicPr>
        <p:blipFill>
          <a:blip r:embed="rId3"/>
          <a:stretch>
            <a:fillRect/>
          </a:stretch>
        </p:blipFill>
        <p:spPr>
          <a:xfrm>
            <a:off x="100254" y="2315356"/>
            <a:ext cx="8872479" cy="951882"/>
          </a:xfrm>
          <a:prstGeom prst="rect">
            <a:avLst/>
          </a:prstGeom>
        </p:spPr>
      </p:pic>
      <p:pic>
        <p:nvPicPr>
          <p:cNvPr id="7" name="Picture 6"/>
          <p:cNvPicPr>
            <a:picLocks noChangeAspect="1"/>
          </p:cNvPicPr>
          <p:nvPr/>
        </p:nvPicPr>
        <p:blipFill>
          <a:blip r:embed="rId4"/>
          <a:stretch>
            <a:fillRect/>
          </a:stretch>
        </p:blipFill>
        <p:spPr>
          <a:xfrm>
            <a:off x="1816100" y="3527686"/>
            <a:ext cx="5511800" cy="1028700"/>
          </a:xfrm>
          <a:prstGeom prst="rect">
            <a:avLst/>
          </a:prstGeom>
        </p:spPr>
      </p:pic>
      <p:pic>
        <p:nvPicPr>
          <p:cNvPr id="8" name="Picture 7"/>
          <p:cNvPicPr>
            <a:picLocks noChangeAspect="1"/>
          </p:cNvPicPr>
          <p:nvPr/>
        </p:nvPicPr>
        <p:blipFill>
          <a:blip r:embed="rId5"/>
          <a:stretch>
            <a:fillRect/>
          </a:stretch>
        </p:blipFill>
        <p:spPr>
          <a:xfrm>
            <a:off x="2489200" y="4641494"/>
            <a:ext cx="4152900" cy="977900"/>
          </a:xfrm>
          <a:prstGeom prst="rect">
            <a:avLst/>
          </a:prstGeom>
        </p:spPr>
      </p:pic>
    </p:spTree>
    <p:extLst>
      <p:ext uri="{BB962C8B-B14F-4D97-AF65-F5344CB8AC3E}">
        <p14:creationId xmlns:p14="http://schemas.microsoft.com/office/powerpoint/2010/main" val="4138342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816006"/>
            <a:ext cx="6540500" cy="1028700"/>
          </a:xfrm>
          <a:prstGeom prst="rect">
            <a:avLst/>
          </a:prstGeom>
        </p:spPr>
      </p:pic>
      <p:pic>
        <p:nvPicPr>
          <p:cNvPr id="5" name="Picture 4"/>
          <p:cNvPicPr>
            <a:picLocks noChangeAspect="1"/>
          </p:cNvPicPr>
          <p:nvPr/>
        </p:nvPicPr>
        <p:blipFill>
          <a:blip r:embed="rId3"/>
          <a:stretch>
            <a:fillRect/>
          </a:stretch>
        </p:blipFill>
        <p:spPr>
          <a:xfrm>
            <a:off x="1193800" y="2056489"/>
            <a:ext cx="6756400" cy="990600"/>
          </a:xfrm>
          <a:prstGeom prst="rect">
            <a:avLst/>
          </a:prstGeom>
        </p:spPr>
      </p:pic>
      <p:pic>
        <p:nvPicPr>
          <p:cNvPr id="6" name="Picture 5"/>
          <p:cNvPicPr>
            <a:picLocks noChangeAspect="1"/>
          </p:cNvPicPr>
          <p:nvPr/>
        </p:nvPicPr>
        <p:blipFill>
          <a:blip r:embed="rId4"/>
          <a:stretch>
            <a:fillRect/>
          </a:stretch>
        </p:blipFill>
        <p:spPr>
          <a:xfrm>
            <a:off x="1193800" y="3305040"/>
            <a:ext cx="6472383" cy="2968050"/>
          </a:xfrm>
          <a:prstGeom prst="rect">
            <a:avLst/>
          </a:prstGeom>
        </p:spPr>
      </p:pic>
      <p:sp>
        <p:nvSpPr>
          <p:cNvPr id="7" name="TextBox 6"/>
          <p:cNvSpPr txBox="1"/>
          <p:nvPr/>
        </p:nvSpPr>
        <p:spPr>
          <a:xfrm>
            <a:off x="1862160" y="6473634"/>
            <a:ext cx="7110573" cy="369332"/>
          </a:xfrm>
          <a:prstGeom prst="rect">
            <a:avLst/>
          </a:prstGeom>
          <a:noFill/>
        </p:spPr>
        <p:txBody>
          <a:bodyPr wrap="square" rtlCol="0">
            <a:spAutoFit/>
          </a:bodyPr>
          <a:lstStyle/>
          <a:p>
            <a:pPr algn="r"/>
            <a:r>
              <a:rPr lang="en-US" dirty="0" smtClean="0"/>
              <a:t>DMNRG for non-</a:t>
            </a:r>
            <a:r>
              <a:rPr lang="en-US" dirty="0" err="1" smtClean="0"/>
              <a:t>Abelian</a:t>
            </a:r>
            <a:r>
              <a:rPr lang="en-US" dirty="0" smtClean="0"/>
              <a:t> symmetries: </a:t>
            </a:r>
            <a:r>
              <a:rPr lang="en-US" dirty="0" err="1" smtClean="0"/>
              <a:t>Zitko</a:t>
            </a:r>
            <a:r>
              <a:rPr lang="en-US" dirty="0" smtClean="0"/>
              <a:t>, </a:t>
            </a:r>
            <a:r>
              <a:rPr lang="en-US" dirty="0" err="1" smtClean="0"/>
              <a:t>Bonca</a:t>
            </a:r>
            <a:r>
              <a:rPr lang="en-US" dirty="0" smtClean="0"/>
              <a:t>, PRB 2006</a:t>
            </a:r>
            <a:endParaRPr lang="en-US" dirty="0"/>
          </a:p>
        </p:txBody>
      </p:sp>
    </p:spTree>
    <p:extLst>
      <p:ext uri="{BB962C8B-B14F-4D97-AF65-F5344CB8AC3E}">
        <p14:creationId xmlns:p14="http://schemas.microsoft.com/office/powerpoint/2010/main" val="1822848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097736"/>
            <a:ext cx="9144000" cy="775737"/>
          </a:xfrm>
          <a:prstGeom prst="rect">
            <a:avLst/>
          </a:prstGeom>
        </p:spPr>
      </p:pic>
      <p:sp>
        <p:nvSpPr>
          <p:cNvPr id="2" name="TextBox 1"/>
          <p:cNvSpPr txBox="1"/>
          <p:nvPr/>
        </p:nvSpPr>
        <p:spPr>
          <a:xfrm>
            <a:off x="1143000" y="467667"/>
            <a:ext cx="4081015" cy="461665"/>
          </a:xfrm>
          <a:prstGeom prst="rect">
            <a:avLst/>
          </a:prstGeom>
          <a:noFill/>
        </p:spPr>
        <p:txBody>
          <a:bodyPr wrap="none" rtlCol="0">
            <a:spAutoFit/>
          </a:bodyPr>
          <a:lstStyle/>
          <a:p>
            <a:r>
              <a:rPr lang="en-US" sz="2400" dirty="0" smtClean="0"/>
              <a:t>Spectral function computed as:</a:t>
            </a:r>
            <a:endParaRPr lang="en-US" sz="2400" dirty="0"/>
          </a:p>
        </p:txBody>
      </p:sp>
      <p:pic>
        <p:nvPicPr>
          <p:cNvPr id="4" name="Picture 3"/>
          <p:cNvPicPr>
            <a:picLocks noChangeAspect="1"/>
          </p:cNvPicPr>
          <p:nvPr/>
        </p:nvPicPr>
        <p:blipFill>
          <a:blip r:embed="rId3"/>
          <a:stretch>
            <a:fillRect/>
          </a:stretch>
        </p:blipFill>
        <p:spPr>
          <a:xfrm>
            <a:off x="417726" y="1957032"/>
            <a:ext cx="6911502" cy="4715757"/>
          </a:xfrm>
          <a:prstGeom prst="rect">
            <a:avLst/>
          </a:prstGeom>
        </p:spPr>
      </p:pic>
      <p:sp>
        <p:nvSpPr>
          <p:cNvPr id="5" name="TextBox 4"/>
          <p:cNvSpPr txBox="1"/>
          <p:nvPr/>
        </p:nvSpPr>
        <p:spPr>
          <a:xfrm>
            <a:off x="6566637" y="6433940"/>
            <a:ext cx="2432239" cy="369332"/>
          </a:xfrm>
          <a:prstGeom prst="rect">
            <a:avLst/>
          </a:prstGeom>
          <a:noFill/>
        </p:spPr>
        <p:txBody>
          <a:bodyPr wrap="none" rtlCol="0">
            <a:spAutoFit/>
          </a:bodyPr>
          <a:lstStyle/>
          <a:p>
            <a:r>
              <a:rPr lang="en-US" dirty="0" smtClean="0"/>
              <a:t>W. </a:t>
            </a:r>
            <a:r>
              <a:rPr lang="en-US" dirty="0" err="1" smtClean="0"/>
              <a:t>Hofstetter</a:t>
            </a:r>
            <a:r>
              <a:rPr lang="en-US" dirty="0" smtClean="0"/>
              <a:t>, PRL 2000</a:t>
            </a:r>
            <a:endParaRPr lang="en-US" dirty="0"/>
          </a:p>
        </p:txBody>
      </p:sp>
    </p:spTree>
    <p:extLst>
      <p:ext uri="{BB962C8B-B14F-4D97-AF65-F5344CB8AC3E}">
        <p14:creationId xmlns:p14="http://schemas.microsoft.com/office/powerpoint/2010/main" val="3234908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Construction of the complete basis set</a:t>
            </a:r>
            <a:endParaRPr lang="en-US" sz="4000" dirty="0"/>
          </a:p>
        </p:txBody>
      </p:sp>
      <p:pic>
        <p:nvPicPr>
          <p:cNvPr id="3" name="Picture 2"/>
          <p:cNvPicPr>
            <a:picLocks noChangeAspect="1"/>
          </p:cNvPicPr>
          <p:nvPr/>
        </p:nvPicPr>
        <p:blipFill>
          <a:blip r:embed="rId2"/>
          <a:stretch>
            <a:fillRect/>
          </a:stretch>
        </p:blipFill>
        <p:spPr>
          <a:xfrm>
            <a:off x="2832100" y="1417638"/>
            <a:ext cx="3479800" cy="482600"/>
          </a:xfrm>
          <a:prstGeom prst="rect">
            <a:avLst/>
          </a:prstGeom>
        </p:spPr>
      </p:pic>
      <p:pic>
        <p:nvPicPr>
          <p:cNvPr id="4" name="Picture 3"/>
          <p:cNvPicPr>
            <a:picLocks noChangeAspect="1"/>
          </p:cNvPicPr>
          <p:nvPr/>
        </p:nvPicPr>
        <p:blipFill>
          <a:blip r:embed="rId3"/>
          <a:stretch>
            <a:fillRect/>
          </a:stretch>
        </p:blipFill>
        <p:spPr>
          <a:xfrm>
            <a:off x="3136900" y="2171700"/>
            <a:ext cx="2857500" cy="469900"/>
          </a:xfrm>
          <a:prstGeom prst="rect">
            <a:avLst/>
          </a:prstGeom>
        </p:spPr>
      </p:pic>
      <p:pic>
        <p:nvPicPr>
          <p:cNvPr id="5" name="Picture 4"/>
          <p:cNvPicPr>
            <a:picLocks noChangeAspect="1"/>
          </p:cNvPicPr>
          <p:nvPr/>
        </p:nvPicPr>
        <p:blipFill>
          <a:blip r:embed="rId4"/>
          <a:stretch>
            <a:fillRect/>
          </a:stretch>
        </p:blipFill>
        <p:spPr>
          <a:xfrm>
            <a:off x="1883834" y="2976030"/>
            <a:ext cx="1422400" cy="469900"/>
          </a:xfrm>
          <a:prstGeom prst="rect">
            <a:avLst/>
          </a:prstGeom>
        </p:spPr>
      </p:pic>
      <p:pic>
        <p:nvPicPr>
          <p:cNvPr id="6" name="Picture 5"/>
          <p:cNvPicPr>
            <a:picLocks noChangeAspect="1"/>
          </p:cNvPicPr>
          <p:nvPr/>
        </p:nvPicPr>
        <p:blipFill>
          <a:blip r:embed="rId5"/>
          <a:stretch>
            <a:fillRect/>
          </a:stretch>
        </p:blipFill>
        <p:spPr>
          <a:xfrm>
            <a:off x="4324350" y="2976030"/>
            <a:ext cx="3975100" cy="469900"/>
          </a:xfrm>
          <a:prstGeom prst="rect">
            <a:avLst/>
          </a:prstGeom>
        </p:spPr>
      </p:pic>
      <p:pic>
        <p:nvPicPr>
          <p:cNvPr id="7" name="Picture 6"/>
          <p:cNvPicPr>
            <a:picLocks noChangeAspect="1"/>
          </p:cNvPicPr>
          <p:nvPr/>
        </p:nvPicPr>
        <p:blipFill>
          <a:blip r:embed="rId6"/>
          <a:stretch>
            <a:fillRect/>
          </a:stretch>
        </p:blipFill>
        <p:spPr>
          <a:xfrm>
            <a:off x="3397250" y="4182530"/>
            <a:ext cx="1854200" cy="469900"/>
          </a:xfrm>
          <a:prstGeom prst="rect">
            <a:avLst/>
          </a:prstGeom>
        </p:spPr>
      </p:pic>
      <p:pic>
        <p:nvPicPr>
          <p:cNvPr id="8" name="Picture 7"/>
          <p:cNvPicPr>
            <a:picLocks noChangeAspect="1"/>
          </p:cNvPicPr>
          <p:nvPr/>
        </p:nvPicPr>
        <p:blipFill>
          <a:blip r:embed="rId7"/>
          <a:stretch>
            <a:fillRect/>
          </a:stretch>
        </p:blipFill>
        <p:spPr>
          <a:xfrm>
            <a:off x="931334" y="4182530"/>
            <a:ext cx="1905000" cy="482600"/>
          </a:xfrm>
          <a:prstGeom prst="rect">
            <a:avLst/>
          </a:prstGeom>
        </p:spPr>
      </p:pic>
      <p:cxnSp>
        <p:nvCxnSpPr>
          <p:cNvPr id="10" name="Straight Arrow Connector 9"/>
          <p:cNvCxnSpPr/>
          <p:nvPr/>
        </p:nvCxnSpPr>
        <p:spPr>
          <a:xfrm flipH="1">
            <a:off x="1672167" y="3445930"/>
            <a:ext cx="592666" cy="736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36334" y="3445930"/>
            <a:ext cx="469900" cy="736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8"/>
          <a:stretch>
            <a:fillRect/>
          </a:stretch>
        </p:blipFill>
        <p:spPr>
          <a:xfrm>
            <a:off x="931334" y="5397497"/>
            <a:ext cx="3340100" cy="508000"/>
          </a:xfrm>
          <a:prstGeom prst="rect">
            <a:avLst/>
          </a:prstGeom>
        </p:spPr>
      </p:pic>
      <p:cxnSp>
        <p:nvCxnSpPr>
          <p:cNvPr id="15" name="Straight Arrow Connector 14"/>
          <p:cNvCxnSpPr/>
          <p:nvPr/>
        </p:nvCxnSpPr>
        <p:spPr>
          <a:xfrm>
            <a:off x="1672167" y="4665130"/>
            <a:ext cx="0" cy="7323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9"/>
          <a:stretch>
            <a:fillRect/>
          </a:stretch>
        </p:blipFill>
        <p:spPr>
          <a:xfrm>
            <a:off x="2408767" y="6299197"/>
            <a:ext cx="4559300" cy="469900"/>
          </a:xfrm>
          <a:prstGeom prst="rect">
            <a:avLst/>
          </a:prstGeom>
        </p:spPr>
      </p:pic>
    </p:spTree>
    <p:extLst>
      <p:ext uri="{BB962C8B-B14F-4D97-AF65-F5344CB8AC3E}">
        <p14:creationId xmlns:p14="http://schemas.microsoft.com/office/powerpoint/2010/main" val="4090798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32001" y="906965"/>
            <a:ext cx="5397500" cy="1225199"/>
          </a:xfrm>
          <a:prstGeom prst="rect">
            <a:avLst/>
          </a:prstGeom>
        </p:spPr>
      </p:pic>
      <p:sp>
        <p:nvSpPr>
          <p:cNvPr id="4" name="TextBox 3"/>
          <p:cNvSpPr txBox="1"/>
          <p:nvPr/>
        </p:nvSpPr>
        <p:spPr>
          <a:xfrm>
            <a:off x="973662" y="368297"/>
            <a:ext cx="3080140" cy="461665"/>
          </a:xfrm>
          <a:prstGeom prst="rect">
            <a:avLst/>
          </a:prstGeom>
          <a:noFill/>
        </p:spPr>
        <p:txBody>
          <a:bodyPr wrap="none" rtlCol="0">
            <a:spAutoFit/>
          </a:bodyPr>
          <a:lstStyle/>
          <a:p>
            <a:r>
              <a:rPr lang="en-US" sz="2400" dirty="0" smtClean="0"/>
              <a:t>Completeness relation:</a:t>
            </a:r>
            <a:endParaRPr lang="en-US" sz="2400" dirty="0"/>
          </a:p>
        </p:txBody>
      </p:sp>
      <p:sp>
        <p:nvSpPr>
          <p:cNvPr id="5" name="TextBox 4"/>
          <p:cNvSpPr txBox="1"/>
          <p:nvPr/>
        </p:nvSpPr>
        <p:spPr>
          <a:xfrm>
            <a:off x="239232" y="2586335"/>
            <a:ext cx="3585537" cy="461665"/>
          </a:xfrm>
          <a:prstGeom prst="rect">
            <a:avLst/>
          </a:prstGeom>
          <a:noFill/>
        </p:spPr>
        <p:txBody>
          <a:bodyPr wrap="none" rtlCol="0">
            <a:spAutoFit/>
          </a:bodyPr>
          <a:lstStyle/>
          <a:p>
            <a:r>
              <a:rPr lang="en-US" sz="2400" dirty="0" smtClean="0">
                <a:solidFill>
                  <a:srgbClr val="FF0000"/>
                </a:solidFill>
              </a:rPr>
              <a:t>Complete-</a:t>
            </a:r>
            <a:r>
              <a:rPr lang="en-US" sz="2400" dirty="0" err="1" smtClean="0">
                <a:solidFill>
                  <a:srgbClr val="FF0000"/>
                </a:solidFill>
              </a:rPr>
              <a:t>Fock</a:t>
            </a:r>
            <a:r>
              <a:rPr lang="en-US" sz="2400" dirty="0" smtClean="0">
                <a:solidFill>
                  <a:srgbClr val="FF0000"/>
                </a:solidFill>
              </a:rPr>
              <a:t>-space NRG:</a:t>
            </a:r>
            <a:endParaRPr lang="en-US" sz="2400" dirty="0">
              <a:solidFill>
                <a:srgbClr val="FF0000"/>
              </a:solidFill>
            </a:endParaRPr>
          </a:p>
        </p:txBody>
      </p:sp>
      <p:pic>
        <p:nvPicPr>
          <p:cNvPr id="6" name="Picture 5"/>
          <p:cNvPicPr>
            <a:picLocks noChangeAspect="1"/>
          </p:cNvPicPr>
          <p:nvPr/>
        </p:nvPicPr>
        <p:blipFill>
          <a:blip r:embed="rId3"/>
          <a:stretch>
            <a:fillRect/>
          </a:stretch>
        </p:blipFill>
        <p:spPr>
          <a:xfrm>
            <a:off x="1485900" y="3429000"/>
            <a:ext cx="6159500" cy="1168400"/>
          </a:xfrm>
          <a:prstGeom prst="rect">
            <a:avLst/>
          </a:prstGeom>
        </p:spPr>
      </p:pic>
      <p:pic>
        <p:nvPicPr>
          <p:cNvPr id="7" name="Picture 6"/>
          <p:cNvPicPr>
            <a:picLocks noChangeAspect="1"/>
          </p:cNvPicPr>
          <p:nvPr/>
        </p:nvPicPr>
        <p:blipFill>
          <a:blip r:embed="rId4"/>
          <a:stretch>
            <a:fillRect/>
          </a:stretch>
        </p:blipFill>
        <p:spPr>
          <a:xfrm>
            <a:off x="973662" y="4919134"/>
            <a:ext cx="2362200" cy="1155700"/>
          </a:xfrm>
          <a:prstGeom prst="rect">
            <a:avLst/>
          </a:prstGeom>
        </p:spPr>
      </p:pic>
      <p:pic>
        <p:nvPicPr>
          <p:cNvPr id="8" name="Picture 7"/>
          <p:cNvPicPr>
            <a:picLocks noChangeAspect="1"/>
          </p:cNvPicPr>
          <p:nvPr/>
        </p:nvPicPr>
        <p:blipFill>
          <a:blip r:embed="rId5"/>
          <a:stretch>
            <a:fillRect/>
          </a:stretch>
        </p:blipFill>
        <p:spPr>
          <a:xfrm>
            <a:off x="4565650" y="5033434"/>
            <a:ext cx="3238500" cy="1041400"/>
          </a:xfrm>
          <a:prstGeom prst="rect">
            <a:avLst/>
          </a:prstGeom>
        </p:spPr>
      </p:pic>
      <p:sp>
        <p:nvSpPr>
          <p:cNvPr id="9" name="TextBox 8"/>
          <p:cNvSpPr txBox="1"/>
          <p:nvPr/>
        </p:nvSpPr>
        <p:spPr>
          <a:xfrm>
            <a:off x="1485900" y="6286500"/>
            <a:ext cx="7128933" cy="369332"/>
          </a:xfrm>
          <a:prstGeom prst="rect">
            <a:avLst/>
          </a:prstGeom>
          <a:noFill/>
        </p:spPr>
        <p:txBody>
          <a:bodyPr wrap="square" rtlCol="0">
            <a:spAutoFit/>
          </a:bodyPr>
          <a:lstStyle/>
          <a:p>
            <a:pPr algn="r"/>
            <a:r>
              <a:rPr lang="en-US" dirty="0" smtClean="0"/>
              <a:t>Anders, Schiller, PRL 2005, PRB 2006</a:t>
            </a:r>
            <a:endParaRPr lang="en-US" dirty="0"/>
          </a:p>
        </p:txBody>
      </p:sp>
    </p:spTree>
    <p:extLst>
      <p:ext uri="{BB962C8B-B14F-4D97-AF65-F5344CB8AC3E}">
        <p14:creationId xmlns:p14="http://schemas.microsoft.com/office/powerpoint/2010/main" val="2288053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8500" y="249766"/>
            <a:ext cx="7747000" cy="1320800"/>
          </a:xfrm>
          <a:prstGeom prst="rect">
            <a:avLst/>
          </a:prstGeom>
        </p:spPr>
      </p:pic>
      <p:pic>
        <p:nvPicPr>
          <p:cNvPr id="4" name="Picture 3"/>
          <p:cNvPicPr>
            <a:picLocks noChangeAspect="1"/>
          </p:cNvPicPr>
          <p:nvPr/>
        </p:nvPicPr>
        <p:blipFill>
          <a:blip r:embed="rId3"/>
          <a:stretch>
            <a:fillRect/>
          </a:stretch>
        </p:blipFill>
        <p:spPr>
          <a:xfrm>
            <a:off x="558800" y="1676400"/>
            <a:ext cx="8026400" cy="1168400"/>
          </a:xfrm>
          <a:prstGeom prst="rect">
            <a:avLst/>
          </a:prstGeom>
        </p:spPr>
      </p:pic>
      <p:pic>
        <p:nvPicPr>
          <p:cNvPr id="5" name="Picture 4"/>
          <p:cNvPicPr>
            <a:picLocks noChangeAspect="1"/>
          </p:cNvPicPr>
          <p:nvPr/>
        </p:nvPicPr>
        <p:blipFill>
          <a:blip r:embed="rId4"/>
          <a:stretch>
            <a:fillRect/>
          </a:stretch>
        </p:blipFill>
        <p:spPr>
          <a:xfrm>
            <a:off x="622300" y="2768600"/>
            <a:ext cx="7886700" cy="1320800"/>
          </a:xfrm>
          <a:prstGeom prst="rect">
            <a:avLst/>
          </a:prstGeom>
        </p:spPr>
      </p:pic>
      <p:pic>
        <p:nvPicPr>
          <p:cNvPr id="6" name="Picture 5"/>
          <p:cNvPicPr>
            <a:picLocks noChangeAspect="1"/>
          </p:cNvPicPr>
          <p:nvPr/>
        </p:nvPicPr>
        <p:blipFill>
          <a:blip r:embed="rId5"/>
          <a:stretch>
            <a:fillRect/>
          </a:stretch>
        </p:blipFill>
        <p:spPr>
          <a:xfrm>
            <a:off x="2362200" y="4559300"/>
            <a:ext cx="4419600" cy="914400"/>
          </a:xfrm>
          <a:prstGeom prst="rect">
            <a:avLst/>
          </a:prstGeom>
        </p:spPr>
      </p:pic>
      <p:sp>
        <p:nvSpPr>
          <p:cNvPr id="7" name="TextBox 6"/>
          <p:cNvSpPr txBox="1"/>
          <p:nvPr/>
        </p:nvSpPr>
        <p:spPr>
          <a:xfrm>
            <a:off x="3979333" y="6223000"/>
            <a:ext cx="4995334" cy="369332"/>
          </a:xfrm>
          <a:prstGeom prst="rect">
            <a:avLst/>
          </a:prstGeom>
          <a:noFill/>
        </p:spPr>
        <p:txBody>
          <a:bodyPr wrap="square" rtlCol="0">
            <a:spAutoFit/>
          </a:bodyPr>
          <a:lstStyle/>
          <a:p>
            <a:pPr algn="r"/>
            <a:r>
              <a:rPr lang="en-US" dirty="0" smtClean="0"/>
              <a:t>Peters, </a:t>
            </a:r>
            <a:r>
              <a:rPr lang="en-US" dirty="0" err="1" smtClean="0"/>
              <a:t>Pruschke</a:t>
            </a:r>
            <a:r>
              <a:rPr lang="en-US" dirty="0" smtClean="0"/>
              <a:t>, Anders, PRB 2006</a:t>
            </a:r>
            <a:endParaRPr lang="en-US" dirty="0"/>
          </a:p>
        </p:txBody>
      </p:sp>
    </p:spTree>
    <p:extLst>
      <p:ext uri="{BB962C8B-B14F-4D97-AF65-F5344CB8AC3E}">
        <p14:creationId xmlns:p14="http://schemas.microsoft.com/office/powerpoint/2010/main" val="3385011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898" y="385000"/>
            <a:ext cx="3246953" cy="461665"/>
          </a:xfrm>
          <a:prstGeom prst="rect">
            <a:avLst/>
          </a:prstGeom>
          <a:noFill/>
        </p:spPr>
        <p:txBody>
          <a:bodyPr wrap="none" rtlCol="0">
            <a:spAutoFit/>
          </a:bodyPr>
          <a:lstStyle/>
          <a:p>
            <a:r>
              <a:rPr lang="en-US" sz="2400" dirty="0" smtClean="0">
                <a:solidFill>
                  <a:srgbClr val="FF0000"/>
                </a:solidFill>
              </a:rPr>
              <a:t>Full-density-matrix NRG:</a:t>
            </a:r>
            <a:endParaRPr lang="en-US" sz="2400" dirty="0">
              <a:solidFill>
                <a:srgbClr val="FF0000"/>
              </a:solidFill>
            </a:endParaRPr>
          </a:p>
        </p:txBody>
      </p:sp>
      <p:pic>
        <p:nvPicPr>
          <p:cNvPr id="4" name="Picture 3"/>
          <p:cNvPicPr>
            <a:picLocks noChangeAspect="1"/>
          </p:cNvPicPr>
          <p:nvPr/>
        </p:nvPicPr>
        <p:blipFill>
          <a:blip r:embed="rId2"/>
          <a:stretch>
            <a:fillRect/>
          </a:stretch>
        </p:blipFill>
        <p:spPr>
          <a:xfrm>
            <a:off x="1460500" y="846665"/>
            <a:ext cx="5651500" cy="1153367"/>
          </a:xfrm>
          <a:prstGeom prst="rect">
            <a:avLst/>
          </a:prstGeom>
        </p:spPr>
      </p:pic>
      <p:pic>
        <p:nvPicPr>
          <p:cNvPr id="5" name="Picture 4"/>
          <p:cNvPicPr>
            <a:picLocks noChangeAspect="1"/>
          </p:cNvPicPr>
          <p:nvPr/>
        </p:nvPicPr>
        <p:blipFill>
          <a:blip r:embed="rId3"/>
          <a:stretch>
            <a:fillRect/>
          </a:stretch>
        </p:blipFill>
        <p:spPr>
          <a:xfrm>
            <a:off x="740833" y="2540000"/>
            <a:ext cx="4660838" cy="4055534"/>
          </a:xfrm>
          <a:prstGeom prst="rect">
            <a:avLst/>
          </a:prstGeom>
        </p:spPr>
      </p:pic>
      <p:sp>
        <p:nvSpPr>
          <p:cNvPr id="6" name="TextBox 5"/>
          <p:cNvSpPr txBox="1"/>
          <p:nvPr/>
        </p:nvSpPr>
        <p:spPr>
          <a:xfrm>
            <a:off x="5401671" y="2000032"/>
            <a:ext cx="3467162" cy="369332"/>
          </a:xfrm>
          <a:prstGeom prst="rect">
            <a:avLst/>
          </a:prstGeom>
          <a:noFill/>
        </p:spPr>
        <p:txBody>
          <a:bodyPr wrap="square" rtlCol="0">
            <a:spAutoFit/>
          </a:bodyPr>
          <a:lstStyle/>
          <a:p>
            <a:r>
              <a:rPr lang="en-US" dirty="0" err="1" smtClean="0"/>
              <a:t>Weichselbam</a:t>
            </a:r>
            <a:r>
              <a:rPr lang="en-US" dirty="0" smtClean="0"/>
              <a:t>, von </a:t>
            </a:r>
            <a:r>
              <a:rPr lang="en-US" dirty="0" err="1" smtClean="0"/>
              <a:t>Dellt</a:t>
            </a:r>
            <a:r>
              <a:rPr lang="en-US" dirty="0" smtClean="0"/>
              <a:t>, PRL 2007</a:t>
            </a:r>
            <a:endParaRPr lang="en-US" dirty="0"/>
          </a:p>
        </p:txBody>
      </p:sp>
      <p:sp>
        <p:nvSpPr>
          <p:cNvPr id="7" name="TextBox 6"/>
          <p:cNvSpPr txBox="1"/>
          <p:nvPr/>
        </p:nvSpPr>
        <p:spPr>
          <a:xfrm>
            <a:off x="5513917" y="6117167"/>
            <a:ext cx="3196166" cy="369332"/>
          </a:xfrm>
          <a:prstGeom prst="rect">
            <a:avLst/>
          </a:prstGeom>
          <a:noFill/>
        </p:spPr>
        <p:txBody>
          <a:bodyPr wrap="square" rtlCol="0">
            <a:spAutoFit/>
          </a:bodyPr>
          <a:lstStyle/>
          <a:p>
            <a:pPr algn="r"/>
            <a:r>
              <a:rPr lang="en-US" dirty="0" err="1" smtClean="0"/>
              <a:t>Costi</a:t>
            </a:r>
            <a:r>
              <a:rPr lang="en-US" dirty="0" smtClean="0"/>
              <a:t>, </a:t>
            </a:r>
            <a:r>
              <a:rPr lang="en-US" dirty="0" err="1" smtClean="0"/>
              <a:t>Zlatić</a:t>
            </a:r>
            <a:r>
              <a:rPr lang="en-US" dirty="0" smtClean="0"/>
              <a:t>, PRB 2010</a:t>
            </a:r>
            <a:endParaRPr lang="en-US" dirty="0"/>
          </a:p>
        </p:txBody>
      </p:sp>
    </p:spTree>
    <p:extLst>
      <p:ext uri="{BB962C8B-B14F-4D97-AF65-F5344CB8AC3E}">
        <p14:creationId xmlns:p14="http://schemas.microsoft.com/office/powerpoint/2010/main" val="3330597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CFS vs. FDM vs. DMNRG</a:t>
            </a:r>
            <a:endParaRPr lang="en-US" dirty="0"/>
          </a:p>
        </p:txBody>
      </p:sp>
      <p:sp>
        <p:nvSpPr>
          <p:cNvPr id="4" name="Content Placeholder 3"/>
          <p:cNvSpPr>
            <a:spLocks noGrp="1"/>
          </p:cNvSpPr>
          <p:nvPr>
            <p:ph idx="1"/>
          </p:nvPr>
        </p:nvSpPr>
        <p:spPr/>
        <p:txBody>
          <a:bodyPr/>
          <a:lstStyle/>
          <a:p>
            <a:r>
              <a:rPr lang="en-US" dirty="0" smtClean="0"/>
              <a:t>CFS and FDM equivalent at T=0</a:t>
            </a:r>
          </a:p>
          <a:p>
            <a:r>
              <a:rPr lang="en-US" dirty="0" smtClean="0"/>
              <a:t>FDM recommended at T&gt;0</a:t>
            </a:r>
          </a:p>
          <a:p>
            <a:r>
              <a:rPr lang="en-US" dirty="0" smtClean="0"/>
              <a:t>CFS and FDM are slower than DMNRG </a:t>
            </a:r>
            <a:br>
              <a:rPr lang="en-US" dirty="0" smtClean="0"/>
            </a:br>
            <a:r>
              <a:rPr lang="en-US" dirty="0" smtClean="0"/>
              <a:t>(all states need to be determined, more complex expressions for spectral functions)</a:t>
            </a:r>
          </a:p>
          <a:p>
            <a:r>
              <a:rPr lang="en-US" dirty="0" smtClean="0"/>
              <a:t>No patching, thus no arbitrary parameter as in DMNRG</a:t>
            </a:r>
            <a:endParaRPr lang="en-US" dirty="0"/>
          </a:p>
        </p:txBody>
      </p:sp>
    </p:spTree>
    <p:extLst>
      <p:ext uri="{BB962C8B-B14F-4D97-AF65-F5344CB8AC3E}">
        <p14:creationId xmlns:p14="http://schemas.microsoft.com/office/powerpoint/2010/main" val="65584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84901"/>
            <a:ext cx="1212366" cy="369332"/>
          </a:xfrm>
          <a:prstGeom prst="rect">
            <a:avLst/>
          </a:prstGeom>
          <a:noFill/>
        </p:spPr>
        <p:txBody>
          <a:bodyPr wrap="none" rtlCol="0">
            <a:spAutoFit/>
          </a:bodyPr>
          <a:lstStyle/>
          <a:p>
            <a:r>
              <a:rPr lang="en-US" dirty="0" smtClean="0"/>
              <a:t>Example 2:</a:t>
            </a:r>
            <a:endParaRPr lang="en-US" dirty="0"/>
          </a:p>
        </p:txBody>
      </p:sp>
      <p:pic>
        <p:nvPicPr>
          <p:cNvPr id="6" name="Picture 5"/>
          <p:cNvPicPr>
            <a:picLocks noChangeAspect="1"/>
          </p:cNvPicPr>
          <p:nvPr/>
        </p:nvPicPr>
        <p:blipFill>
          <a:blip r:embed="rId2"/>
          <a:stretch>
            <a:fillRect/>
          </a:stretch>
        </p:blipFill>
        <p:spPr>
          <a:xfrm>
            <a:off x="1860257" y="452583"/>
            <a:ext cx="4508500" cy="1003300"/>
          </a:xfrm>
          <a:prstGeom prst="rect">
            <a:avLst/>
          </a:prstGeom>
        </p:spPr>
      </p:pic>
      <p:pic>
        <p:nvPicPr>
          <p:cNvPr id="7" name="Picture 6"/>
          <p:cNvPicPr>
            <a:picLocks noChangeAspect="1"/>
          </p:cNvPicPr>
          <p:nvPr/>
        </p:nvPicPr>
        <p:blipFill>
          <a:blip r:embed="rId3"/>
          <a:stretch>
            <a:fillRect/>
          </a:stretch>
        </p:blipFill>
        <p:spPr>
          <a:xfrm>
            <a:off x="803581" y="1570636"/>
            <a:ext cx="4495800" cy="469900"/>
          </a:xfrm>
          <a:prstGeom prst="rect">
            <a:avLst/>
          </a:prstGeom>
        </p:spPr>
      </p:pic>
      <p:pic>
        <p:nvPicPr>
          <p:cNvPr id="8" name="Picture 7"/>
          <p:cNvPicPr>
            <a:picLocks noChangeAspect="1"/>
          </p:cNvPicPr>
          <p:nvPr/>
        </p:nvPicPr>
        <p:blipFill>
          <a:blip r:embed="rId4"/>
          <a:stretch>
            <a:fillRect/>
          </a:stretch>
        </p:blipFill>
        <p:spPr>
          <a:xfrm>
            <a:off x="803581" y="2271911"/>
            <a:ext cx="4343400" cy="596900"/>
          </a:xfrm>
          <a:prstGeom prst="rect">
            <a:avLst/>
          </a:prstGeom>
        </p:spPr>
      </p:pic>
      <p:pic>
        <p:nvPicPr>
          <p:cNvPr id="9" name="Picture 8"/>
          <p:cNvPicPr>
            <a:picLocks noChangeAspect="1"/>
          </p:cNvPicPr>
          <p:nvPr/>
        </p:nvPicPr>
        <p:blipFill>
          <a:blip r:embed="rId5"/>
          <a:stretch>
            <a:fillRect/>
          </a:stretch>
        </p:blipFill>
        <p:spPr>
          <a:xfrm>
            <a:off x="804190" y="3265018"/>
            <a:ext cx="5359400" cy="482600"/>
          </a:xfrm>
          <a:prstGeom prst="rect">
            <a:avLst/>
          </a:prstGeom>
        </p:spPr>
      </p:pic>
      <p:pic>
        <p:nvPicPr>
          <p:cNvPr id="10" name="Picture 9"/>
          <p:cNvPicPr>
            <a:picLocks noChangeAspect="1"/>
          </p:cNvPicPr>
          <p:nvPr/>
        </p:nvPicPr>
        <p:blipFill>
          <a:blip r:embed="rId6"/>
          <a:stretch>
            <a:fillRect/>
          </a:stretch>
        </p:blipFill>
        <p:spPr>
          <a:xfrm>
            <a:off x="803581" y="4246504"/>
            <a:ext cx="5181600" cy="1066800"/>
          </a:xfrm>
          <a:prstGeom prst="rect">
            <a:avLst/>
          </a:prstGeom>
        </p:spPr>
      </p:pic>
      <p:sp>
        <p:nvSpPr>
          <p:cNvPr id="11" name="Rectangle 10"/>
          <p:cNvSpPr/>
          <p:nvPr/>
        </p:nvSpPr>
        <p:spPr>
          <a:xfrm>
            <a:off x="681430" y="4124251"/>
            <a:ext cx="5482159" cy="1357136"/>
          </a:xfrm>
          <a:prstGeom prst="rect">
            <a:avLst/>
          </a:prstGeom>
          <a:solidFill>
            <a:schemeClr val="accent6">
              <a:alpha val="18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371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8153400" cy="574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9685" name="Text Box 5"/>
          <p:cNvSpPr txBox="1">
            <a:spLocks noChangeArrowheads="1"/>
          </p:cNvSpPr>
          <p:nvPr/>
        </p:nvSpPr>
        <p:spPr bwMode="auto">
          <a:xfrm>
            <a:off x="228600" y="6324600"/>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sl-SI">
                <a:cs typeface="+mn-cs"/>
              </a:rPr>
              <a:t>Rok Žitko, PRB </a:t>
            </a:r>
            <a:r>
              <a:rPr lang="sl-SI" b="1">
                <a:cs typeface="+mn-cs"/>
              </a:rPr>
              <a:t>84</a:t>
            </a:r>
            <a:r>
              <a:rPr lang="sl-SI">
                <a:cs typeface="+mn-cs"/>
              </a:rPr>
              <a:t>, 085142 (2011)</a:t>
            </a:r>
            <a:endParaRPr lang="en-US">
              <a:cs typeface="+mn-cs"/>
            </a:endParaRPr>
          </a:p>
        </p:txBody>
      </p:sp>
      <p:sp>
        <p:nvSpPr>
          <p:cNvPr id="64515" name="TextBox 1"/>
          <p:cNvSpPr txBox="1">
            <a:spLocks noChangeArrowheads="1"/>
          </p:cNvSpPr>
          <p:nvPr/>
        </p:nvSpPr>
        <p:spPr bwMode="auto">
          <a:xfrm>
            <a:off x="3276600" y="76200"/>
            <a:ext cx="281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Error bars in NRG?</a:t>
            </a:r>
          </a:p>
        </p:txBody>
      </p:sp>
    </p:spTree>
    <p:extLst>
      <p:ext uri="{BB962C8B-B14F-4D97-AF65-F5344CB8AC3E}">
        <p14:creationId xmlns:p14="http://schemas.microsoft.com/office/powerpoint/2010/main" val="327530329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858000" cy="54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2759" name="Rectangle 7"/>
          <p:cNvSpPr>
            <a:spLocks noGrp="1" noChangeArrowheads="1"/>
          </p:cNvSpPr>
          <p:nvPr>
            <p:ph type="title"/>
          </p:nvPr>
        </p:nvSpPr>
        <p:spPr>
          <a:xfrm>
            <a:off x="914400" y="228600"/>
            <a:ext cx="7467600" cy="715963"/>
          </a:xfrm>
        </p:spPr>
        <p:txBody>
          <a:bodyPr/>
          <a:lstStyle/>
          <a:p>
            <a:pPr eaLnBrk="1" hangingPunct="1">
              <a:defRPr/>
            </a:pPr>
            <a:r>
              <a:rPr lang="sl-SI" sz="4000" dirty="0" smtClean="0">
                <a:cs typeface="+mj-cs"/>
              </a:rPr>
              <a:t>Average + confidence region!</a:t>
            </a:r>
            <a:endParaRPr lang="en-US" sz="4000" dirty="0" smtClean="0">
              <a:cs typeface="+mj-cs"/>
            </a:endParaRPr>
          </a:p>
        </p:txBody>
      </p:sp>
    </p:spTree>
    <p:extLst>
      <p:ext uri="{BB962C8B-B14F-4D97-AF65-F5344CB8AC3E}">
        <p14:creationId xmlns:p14="http://schemas.microsoft.com/office/powerpoint/2010/main" val="389111740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71600"/>
            <a:ext cx="5676900" cy="49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7587" name="Rectangle 3"/>
          <p:cNvSpPr>
            <a:spLocks noGrp="1" noChangeArrowheads="1"/>
          </p:cNvSpPr>
          <p:nvPr>
            <p:ph type="title"/>
          </p:nvPr>
        </p:nvSpPr>
        <p:spPr>
          <a:xfrm>
            <a:off x="457200" y="152400"/>
            <a:ext cx="8229600" cy="1143000"/>
          </a:xfrm>
        </p:spPr>
        <p:txBody>
          <a:bodyPr>
            <a:normAutofit fontScale="90000"/>
          </a:bodyPr>
          <a:lstStyle/>
          <a:p>
            <a:r>
              <a:rPr lang="en-US" sz="4000">
                <a:solidFill>
                  <a:schemeClr val="accent2"/>
                </a:solidFill>
              </a:rPr>
              <a:t>Effect of the magnetic field</a:t>
            </a:r>
            <a:r>
              <a:rPr lang="sl-SI" sz="4000"/>
              <a:t>: </a:t>
            </a:r>
            <a:br>
              <a:rPr lang="sl-SI" sz="4000"/>
            </a:br>
            <a:r>
              <a:rPr lang="sl-SI" sz="4000"/>
              <a:t>resonance</a:t>
            </a:r>
            <a:r>
              <a:rPr lang="en-US" sz="4000"/>
              <a:t> splitting</a:t>
            </a:r>
          </a:p>
        </p:txBody>
      </p:sp>
      <p:sp>
        <p:nvSpPr>
          <p:cNvPr id="67588" name="Text Box 4"/>
          <p:cNvSpPr txBox="1">
            <a:spLocks noChangeArrowheads="1"/>
          </p:cNvSpPr>
          <p:nvPr/>
        </p:nvSpPr>
        <p:spPr bwMode="auto">
          <a:xfrm>
            <a:off x="3657600" y="632460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t>A. F. Otte et al., Nature Physics </a:t>
            </a:r>
            <a:r>
              <a:rPr lang="en-US" b="1"/>
              <a:t>4</a:t>
            </a:r>
            <a:r>
              <a:rPr lang="en-US"/>
              <a:t>, 847 (2008)</a:t>
            </a:r>
          </a:p>
        </p:txBody>
      </p:sp>
      <p:sp>
        <p:nvSpPr>
          <p:cNvPr id="67589" name="Text Box 5"/>
          <p:cNvSpPr txBox="1">
            <a:spLocks noChangeArrowheads="1"/>
          </p:cNvSpPr>
          <p:nvPr/>
        </p:nvSpPr>
        <p:spPr bwMode="auto">
          <a:xfrm>
            <a:off x="7391400" y="3962400"/>
            <a:ext cx="1524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sl-SI" sz="2800"/>
              <a:t>Ti</a:t>
            </a:r>
            <a:r>
              <a:rPr lang="en-US" sz="2800"/>
              <a:t> atom</a:t>
            </a:r>
            <a:endParaRPr lang="sl-SI" sz="2800"/>
          </a:p>
          <a:p>
            <a:pPr algn="ctr">
              <a:spcBef>
                <a:spcPct val="50000"/>
              </a:spcBef>
            </a:pPr>
            <a:r>
              <a:rPr lang="sl-SI" sz="2800"/>
              <a:t>S=1/2</a:t>
            </a:r>
            <a:endParaRPr lang="en-US" sz="2800"/>
          </a:p>
        </p:txBody>
      </p:sp>
    </p:spTree>
    <p:extLst>
      <p:ext uri="{BB962C8B-B14F-4D97-AF65-F5344CB8AC3E}">
        <p14:creationId xmlns:p14="http://schemas.microsoft.com/office/powerpoint/2010/main" val="378731798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9144000"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85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9800"/>
            <a:ext cx="4419600" cy="364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85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09800"/>
            <a:ext cx="4200525" cy="359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8599" name="Text Box 7"/>
          <p:cNvSpPr txBox="1">
            <a:spLocks noChangeArrowheads="1"/>
          </p:cNvSpPr>
          <p:nvPr/>
        </p:nvSpPr>
        <p:spPr bwMode="auto">
          <a:xfrm>
            <a:off x="990600" y="60198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sl-SI" sz="2400"/>
              <a:t>Numerical renormalization group (NRG) calculation</a:t>
            </a:r>
            <a:endParaRPr lang="en-US" sz="2400"/>
          </a:p>
        </p:txBody>
      </p:sp>
    </p:spTree>
    <p:extLst>
      <p:ext uri="{BB962C8B-B14F-4D97-AF65-F5344CB8AC3E}">
        <p14:creationId xmlns:p14="http://schemas.microsoft.com/office/powerpoint/2010/main" val="3687731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14600"/>
            <a:ext cx="8782050" cy="359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96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938"/>
            <a:ext cx="9144000" cy="178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9622" name="Text Box 6"/>
          <p:cNvSpPr txBox="1">
            <a:spLocks noChangeArrowheads="1"/>
          </p:cNvSpPr>
          <p:nvPr/>
        </p:nvSpPr>
        <p:spPr bwMode="auto">
          <a:xfrm>
            <a:off x="1143000" y="61722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sl-SI" sz="2200"/>
              <a:t>Bethe Ansatz calculation using </a:t>
            </a:r>
            <a:r>
              <a:rPr lang="sl-SI" sz="2200">
                <a:solidFill>
                  <a:schemeClr val="accent2"/>
                </a:solidFill>
              </a:rPr>
              <a:t>spinon</a:t>
            </a:r>
            <a:r>
              <a:rPr lang="sl-SI" sz="2200"/>
              <a:t> density of states</a:t>
            </a:r>
            <a:endParaRPr lang="en-US" sz="2200"/>
          </a:p>
        </p:txBody>
      </p:sp>
    </p:spTree>
    <p:extLst>
      <p:ext uri="{BB962C8B-B14F-4D97-AF65-F5344CB8AC3E}">
        <p14:creationId xmlns:p14="http://schemas.microsoft.com/office/powerpoint/2010/main" val="3961377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06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802957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0649" name="Text Box 9"/>
          <p:cNvSpPr txBox="1">
            <a:spLocks noChangeArrowheads="1"/>
          </p:cNvSpPr>
          <p:nvPr/>
        </p:nvSpPr>
        <p:spPr bwMode="auto">
          <a:xfrm>
            <a:off x="609600" y="3048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sl-SI" sz="2400"/>
              <a:t>Exact result for B</a:t>
            </a:r>
            <a:r>
              <a:rPr lang="sl-SI" sz="2400">
                <a:cs typeface="Arial" charset="0"/>
              </a:rPr>
              <a:t>→0:  </a:t>
            </a:r>
            <a:r>
              <a:rPr lang="el-GR" sz="2400">
                <a:cs typeface="Arial" charset="0"/>
              </a:rPr>
              <a:t>Δ</a:t>
            </a:r>
            <a:r>
              <a:rPr lang="sl-SI" sz="2400">
                <a:cs typeface="Arial" charset="0"/>
              </a:rPr>
              <a:t>=(</a:t>
            </a:r>
            <a:r>
              <a:rPr lang="sl-SI" sz="2400" b="1">
                <a:cs typeface="Arial" charset="0"/>
              </a:rPr>
              <a:t>2/3</a:t>
            </a:r>
            <a:r>
              <a:rPr lang="sl-SI" sz="2400">
                <a:cs typeface="Arial" charset="0"/>
              </a:rPr>
              <a:t>)g</a:t>
            </a:r>
            <a:r>
              <a:rPr lang="sl-SI" sz="2400">
                <a:latin typeface="Symbol" charset="0"/>
                <a:cs typeface="Arial" charset="0"/>
              </a:rPr>
              <a:t>m</a:t>
            </a:r>
            <a:r>
              <a:rPr lang="sl-SI" sz="2400" baseline="-25000">
                <a:cs typeface="Arial" charset="0"/>
              </a:rPr>
              <a:t>B</a:t>
            </a:r>
            <a:r>
              <a:rPr lang="sl-SI" sz="2400">
                <a:cs typeface="Arial" charset="0"/>
              </a:rPr>
              <a:t>B</a:t>
            </a:r>
            <a:endParaRPr lang="el-GR" sz="2400">
              <a:cs typeface="Arial" charset="0"/>
            </a:endParaRPr>
          </a:p>
        </p:txBody>
      </p:sp>
      <p:sp>
        <p:nvSpPr>
          <p:cNvPr id="240650" name="Text Box 10"/>
          <p:cNvSpPr txBox="1">
            <a:spLocks noChangeArrowheads="1"/>
          </p:cNvSpPr>
          <p:nvPr/>
        </p:nvSpPr>
        <p:spPr bwMode="auto">
          <a:xfrm>
            <a:off x="609600" y="36576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sl-SI" sz="2400"/>
              <a:t>Suggestion that for large B, </a:t>
            </a:r>
            <a:r>
              <a:rPr lang="el-GR" sz="2400"/>
              <a:t>Δ</a:t>
            </a:r>
            <a:r>
              <a:rPr lang="sl-SI" sz="2400"/>
              <a:t> is larger than g</a:t>
            </a:r>
            <a:r>
              <a:rPr lang="sl-SI" sz="2400">
                <a:latin typeface="Symbol" charset="0"/>
              </a:rPr>
              <a:t>m</a:t>
            </a:r>
            <a:r>
              <a:rPr lang="sl-SI" sz="2400" baseline="-25000"/>
              <a:t>B</a:t>
            </a:r>
            <a:r>
              <a:rPr lang="sl-SI" sz="2400"/>
              <a:t>B. </a:t>
            </a:r>
            <a:endParaRPr lang="en-US" sz="2400"/>
          </a:p>
        </p:txBody>
      </p:sp>
    </p:spTree>
    <p:extLst>
      <p:ext uri="{BB962C8B-B14F-4D97-AF65-F5344CB8AC3E}">
        <p14:creationId xmlns:p14="http://schemas.microsoft.com/office/powerpoint/2010/main" val="3166109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70104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16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14600"/>
            <a:ext cx="42481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1671" name="Text Box 7"/>
          <p:cNvSpPr txBox="1">
            <a:spLocks noChangeArrowheads="1"/>
          </p:cNvSpPr>
          <p:nvPr/>
        </p:nvSpPr>
        <p:spPr bwMode="auto">
          <a:xfrm>
            <a:off x="5180013" y="2819400"/>
            <a:ext cx="3963987"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sl-SI" sz="2400"/>
              <a:t>gives </a:t>
            </a:r>
            <a:r>
              <a:rPr lang="sl-SI" sz="2400" b="1"/>
              <a:t>2/3</a:t>
            </a:r>
            <a:r>
              <a:rPr lang="sl-SI" sz="2400"/>
              <a:t> for R=2,</a:t>
            </a:r>
            <a:br>
              <a:rPr lang="sl-SI" sz="2400"/>
            </a:br>
            <a:r>
              <a:rPr lang="sl-SI" sz="2400"/>
              <a:t>in agreement with </a:t>
            </a:r>
            <a:br>
              <a:rPr lang="sl-SI" sz="2400"/>
            </a:br>
            <a:r>
              <a:rPr lang="sl-SI" sz="2400"/>
              <a:t>Logan et al. (Factor 2</a:t>
            </a:r>
          </a:p>
          <a:p>
            <a:r>
              <a:rPr lang="sl-SI" sz="2400"/>
              <a:t>due to different convention.)</a:t>
            </a:r>
            <a:endParaRPr lang="en-US" sz="2400"/>
          </a:p>
        </p:txBody>
      </p:sp>
      <p:sp>
        <p:nvSpPr>
          <p:cNvPr id="241673" name="Rectangle 9"/>
          <p:cNvSpPr>
            <a:spLocks noChangeArrowheads="1"/>
          </p:cNvSpPr>
          <p:nvPr/>
        </p:nvSpPr>
        <p:spPr bwMode="auto">
          <a:xfrm>
            <a:off x="381000" y="4800600"/>
            <a:ext cx="84264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sl-SI" sz="2400"/>
              <a:t>Also find that </a:t>
            </a:r>
            <a:r>
              <a:rPr lang="el-GR" sz="2400"/>
              <a:t>Δ</a:t>
            </a:r>
            <a:r>
              <a:rPr lang="sl-SI" sz="2400"/>
              <a:t> &gt; </a:t>
            </a:r>
            <a:r>
              <a:rPr lang="sl-SI" sz="2400" b="1"/>
              <a:t>1</a:t>
            </a:r>
            <a:r>
              <a:rPr lang="sl-SI" sz="2400"/>
              <a:t>g</a:t>
            </a:r>
            <a:r>
              <a:rPr lang="sl-SI" sz="2400">
                <a:latin typeface="Symbol" charset="0"/>
              </a:rPr>
              <a:t>m</a:t>
            </a:r>
            <a:r>
              <a:rPr lang="sl-SI" sz="2400" baseline="-25000"/>
              <a:t>B</a:t>
            </a:r>
            <a:r>
              <a:rPr lang="sl-SI" sz="2400"/>
              <a:t>B, but they note that this</a:t>
            </a:r>
            <a:br>
              <a:rPr lang="sl-SI" sz="2400"/>
            </a:br>
            <a:r>
              <a:rPr lang="sl-SI" sz="2400"/>
              <a:t>might be </a:t>
            </a:r>
            <a:r>
              <a:rPr lang="sl-SI" sz="2400">
                <a:solidFill>
                  <a:schemeClr val="hlink"/>
                </a:solidFill>
              </a:rPr>
              <a:t>non-universal behavior</a:t>
            </a:r>
            <a:r>
              <a:rPr lang="sl-SI" sz="2400"/>
              <a:t> due to charge fluctuations in</a:t>
            </a:r>
          </a:p>
          <a:p>
            <a:r>
              <a:rPr lang="sl-SI" sz="2400"/>
              <a:t>the Anderson model (as opposed to the Kondo model).</a:t>
            </a:r>
          </a:p>
          <a:p>
            <a:endParaRPr lang="en-US" sz="2400"/>
          </a:p>
        </p:txBody>
      </p:sp>
    </p:spTree>
    <p:extLst>
      <p:ext uri="{BB962C8B-B14F-4D97-AF65-F5344CB8AC3E}">
        <p14:creationId xmlns:p14="http://schemas.microsoft.com/office/powerpoint/2010/main" val="1587958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26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93863"/>
            <a:ext cx="51816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314440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600200"/>
            <a:ext cx="26289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648200"/>
            <a:ext cx="53340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3782" name="Text Box 6"/>
          <p:cNvSpPr txBox="1">
            <a:spLocks noChangeArrowheads="1"/>
          </p:cNvSpPr>
          <p:nvPr/>
        </p:nvSpPr>
        <p:spPr bwMode="auto">
          <a:xfrm>
            <a:off x="304800" y="3048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sl-SI" sz="2800">
                <a:cs typeface="+mn-cs"/>
              </a:rPr>
              <a:t>Interrelated problems: systematic discretization errors and spectral broadening</a:t>
            </a:r>
            <a:endParaRPr lang="en-US" sz="2800">
              <a:cs typeface="+mn-cs"/>
            </a:endParaRPr>
          </a:p>
        </p:txBody>
      </p:sp>
      <p:sp>
        <p:nvSpPr>
          <p:cNvPr id="203783" name="Text Box 7"/>
          <p:cNvSpPr txBox="1">
            <a:spLocks noChangeArrowheads="1"/>
          </p:cNvSpPr>
          <p:nvPr/>
        </p:nvSpPr>
        <p:spPr bwMode="auto">
          <a:xfrm>
            <a:off x="1524000" y="56388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sl-SI" sz="2400">
                <a:latin typeface="Symbol" charset="0"/>
                <a:cs typeface="+mn-cs"/>
              </a:rPr>
              <a:t>a</a:t>
            </a:r>
            <a:r>
              <a:rPr lang="sl-SI" sz="2400">
                <a:cs typeface="+mn-cs"/>
              </a:rPr>
              <a:t> determines how </a:t>
            </a:r>
            <a:r>
              <a:rPr lang="sl-SI" sz="2400">
                <a:latin typeface="Symbol" charset="0"/>
                <a:cs typeface="+mn-cs"/>
              </a:rPr>
              <a:t>d</a:t>
            </a:r>
            <a:r>
              <a:rPr lang="sl-SI" sz="2400">
                <a:cs typeface="+mn-cs"/>
              </a:rPr>
              <a:t> peaks are smoothed out!</a:t>
            </a:r>
            <a:endParaRPr lang="en-US" sz="2400">
              <a:cs typeface="+mn-cs"/>
            </a:endParaRPr>
          </a:p>
        </p:txBody>
      </p:sp>
    </p:spTree>
    <p:extLst>
      <p:ext uri="{BB962C8B-B14F-4D97-AF65-F5344CB8AC3E}">
        <p14:creationId xmlns:p14="http://schemas.microsoft.com/office/powerpoint/2010/main" val="274693071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04800"/>
            <a:ext cx="878205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5829" name="Text Box 5"/>
          <p:cNvSpPr txBox="1">
            <a:spLocks noChangeArrowheads="1"/>
          </p:cNvSpPr>
          <p:nvPr/>
        </p:nvSpPr>
        <p:spPr bwMode="auto">
          <a:xfrm>
            <a:off x="2667000" y="3810000"/>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sl-SI" sz="2000">
                <a:cs typeface="+mn-cs"/>
              </a:rPr>
              <a:t>Pessimistic error bars</a:t>
            </a:r>
            <a:endParaRPr lang="en-US" sz="2000">
              <a:cs typeface="+mn-cs"/>
            </a:endParaRPr>
          </a:p>
        </p:txBody>
      </p:sp>
      <p:sp>
        <p:nvSpPr>
          <p:cNvPr id="205830" name="Text Box 6"/>
          <p:cNvSpPr txBox="1">
            <a:spLocks noChangeArrowheads="1"/>
          </p:cNvSpPr>
          <p:nvPr/>
        </p:nvSpPr>
        <p:spPr bwMode="auto">
          <a:xfrm>
            <a:off x="228600" y="6324600"/>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sl-SI">
                <a:cs typeface="+mn-cs"/>
              </a:rPr>
              <a:t>Rok Žitko, PRB </a:t>
            </a:r>
            <a:r>
              <a:rPr lang="sl-SI" b="1">
                <a:cs typeface="+mn-cs"/>
              </a:rPr>
              <a:t>84</a:t>
            </a:r>
            <a:r>
              <a:rPr lang="sl-SI">
                <a:cs typeface="+mn-cs"/>
              </a:rPr>
              <a:t>, 085142 (2011)</a:t>
            </a:r>
            <a:endParaRPr lang="en-US">
              <a:cs typeface="+mn-cs"/>
            </a:endParaRPr>
          </a:p>
        </p:txBody>
      </p:sp>
    </p:spTree>
    <p:extLst>
      <p:ext uri="{BB962C8B-B14F-4D97-AF65-F5344CB8AC3E}">
        <p14:creationId xmlns:p14="http://schemas.microsoft.com/office/powerpoint/2010/main" val="12890393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67382"/>
            <a:ext cx="3260328" cy="369332"/>
          </a:xfrm>
          <a:prstGeom prst="rect">
            <a:avLst/>
          </a:prstGeom>
          <a:noFill/>
        </p:spPr>
        <p:txBody>
          <a:bodyPr wrap="none" rtlCol="0">
            <a:spAutoFit/>
          </a:bodyPr>
          <a:lstStyle/>
          <a:p>
            <a:r>
              <a:rPr lang="en-US" dirty="0" smtClean="0"/>
              <a:t>Example 3: resonant-level model</a:t>
            </a:r>
            <a:endParaRPr lang="en-US" dirty="0"/>
          </a:p>
        </p:txBody>
      </p:sp>
      <p:pic>
        <p:nvPicPr>
          <p:cNvPr id="6" name="Picture 5"/>
          <p:cNvPicPr>
            <a:picLocks noChangeAspect="1"/>
          </p:cNvPicPr>
          <p:nvPr/>
        </p:nvPicPr>
        <p:blipFill>
          <a:blip r:embed="rId2"/>
          <a:stretch>
            <a:fillRect/>
          </a:stretch>
        </p:blipFill>
        <p:spPr>
          <a:xfrm>
            <a:off x="304800" y="1752464"/>
            <a:ext cx="2882900" cy="533400"/>
          </a:xfrm>
          <a:prstGeom prst="rect">
            <a:avLst/>
          </a:prstGeom>
        </p:spPr>
      </p:pic>
      <p:pic>
        <p:nvPicPr>
          <p:cNvPr id="7" name="Picture 6"/>
          <p:cNvPicPr>
            <a:picLocks noChangeAspect="1"/>
          </p:cNvPicPr>
          <p:nvPr/>
        </p:nvPicPr>
        <p:blipFill>
          <a:blip r:embed="rId3"/>
          <a:stretch>
            <a:fillRect/>
          </a:stretch>
        </p:blipFill>
        <p:spPr>
          <a:xfrm>
            <a:off x="4201159" y="1799252"/>
            <a:ext cx="3327400" cy="469900"/>
          </a:xfrm>
          <a:prstGeom prst="rect">
            <a:avLst/>
          </a:prstGeom>
        </p:spPr>
      </p:pic>
      <p:pic>
        <p:nvPicPr>
          <p:cNvPr id="8" name="Picture 7"/>
          <p:cNvPicPr>
            <a:picLocks noChangeAspect="1"/>
          </p:cNvPicPr>
          <p:nvPr/>
        </p:nvPicPr>
        <p:blipFill>
          <a:blip r:embed="rId4"/>
          <a:stretch>
            <a:fillRect/>
          </a:stretch>
        </p:blipFill>
        <p:spPr>
          <a:xfrm>
            <a:off x="304800" y="2561360"/>
            <a:ext cx="4775200" cy="533400"/>
          </a:xfrm>
          <a:prstGeom prst="rect">
            <a:avLst/>
          </a:prstGeom>
        </p:spPr>
      </p:pic>
      <p:pic>
        <p:nvPicPr>
          <p:cNvPr id="10" name="Picture 9"/>
          <p:cNvPicPr>
            <a:picLocks noChangeAspect="1"/>
          </p:cNvPicPr>
          <p:nvPr/>
        </p:nvPicPr>
        <p:blipFill>
          <a:blip r:embed="rId5"/>
          <a:stretch>
            <a:fillRect/>
          </a:stretch>
        </p:blipFill>
        <p:spPr>
          <a:xfrm>
            <a:off x="311150" y="3590060"/>
            <a:ext cx="4254500" cy="990600"/>
          </a:xfrm>
          <a:prstGeom prst="rect">
            <a:avLst/>
          </a:prstGeom>
        </p:spPr>
      </p:pic>
      <p:pic>
        <p:nvPicPr>
          <p:cNvPr id="11" name="Picture 10"/>
          <p:cNvPicPr>
            <a:picLocks noChangeAspect="1"/>
          </p:cNvPicPr>
          <p:nvPr/>
        </p:nvPicPr>
        <p:blipFill>
          <a:blip r:embed="rId6"/>
          <a:stretch>
            <a:fillRect/>
          </a:stretch>
        </p:blipFill>
        <p:spPr>
          <a:xfrm>
            <a:off x="304800" y="4580660"/>
            <a:ext cx="6375400" cy="990600"/>
          </a:xfrm>
          <a:prstGeom prst="rect">
            <a:avLst/>
          </a:prstGeom>
        </p:spPr>
      </p:pic>
      <p:pic>
        <p:nvPicPr>
          <p:cNvPr id="12" name="Picture 11"/>
          <p:cNvPicPr>
            <a:picLocks noChangeAspect="1"/>
          </p:cNvPicPr>
          <p:nvPr/>
        </p:nvPicPr>
        <p:blipFill>
          <a:blip r:embed="rId7"/>
          <a:stretch>
            <a:fillRect/>
          </a:stretch>
        </p:blipFill>
        <p:spPr>
          <a:xfrm>
            <a:off x="6054999" y="3590060"/>
            <a:ext cx="736600" cy="406400"/>
          </a:xfrm>
          <a:prstGeom prst="rect">
            <a:avLst/>
          </a:prstGeom>
        </p:spPr>
      </p:pic>
      <p:cxnSp>
        <p:nvCxnSpPr>
          <p:cNvPr id="14" name="Straight Arrow Connector 13"/>
          <p:cNvCxnSpPr/>
          <p:nvPr/>
        </p:nvCxnSpPr>
        <p:spPr>
          <a:xfrm flipH="1">
            <a:off x="5864859" y="4127742"/>
            <a:ext cx="190140" cy="4529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8"/>
          <a:stretch>
            <a:fillRect/>
          </a:stretch>
        </p:blipFill>
        <p:spPr>
          <a:xfrm>
            <a:off x="294202" y="5571260"/>
            <a:ext cx="4178300" cy="533400"/>
          </a:xfrm>
          <a:prstGeom prst="rect">
            <a:avLst/>
          </a:prstGeom>
        </p:spPr>
      </p:pic>
      <p:pic>
        <p:nvPicPr>
          <p:cNvPr id="2" name="Picture 1"/>
          <p:cNvPicPr>
            <a:picLocks noChangeAspect="1"/>
          </p:cNvPicPr>
          <p:nvPr/>
        </p:nvPicPr>
        <p:blipFill>
          <a:blip r:embed="rId9"/>
          <a:stretch>
            <a:fillRect/>
          </a:stretch>
        </p:blipFill>
        <p:spPr>
          <a:xfrm>
            <a:off x="188510" y="637279"/>
            <a:ext cx="8788400" cy="1092200"/>
          </a:xfrm>
          <a:prstGeom prst="rect">
            <a:avLst/>
          </a:prstGeom>
        </p:spPr>
      </p:pic>
      <p:sp>
        <p:nvSpPr>
          <p:cNvPr id="3" name="TextBox 2"/>
          <p:cNvSpPr txBox="1"/>
          <p:nvPr/>
        </p:nvSpPr>
        <p:spPr>
          <a:xfrm>
            <a:off x="4978400" y="5638800"/>
            <a:ext cx="4165600" cy="1200328"/>
          </a:xfrm>
          <a:prstGeom prst="rect">
            <a:avLst/>
          </a:prstGeom>
          <a:noFill/>
        </p:spPr>
        <p:txBody>
          <a:bodyPr wrap="square" rtlCol="0">
            <a:spAutoFit/>
          </a:bodyPr>
          <a:lstStyle/>
          <a:p>
            <a:r>
              <a:rPr lang="en-US" sz="2400" dirty="0" smtClean="0"/>
              <a:t>Here we have set </a:t>
            </a:r>
            <a:r>
              <a:rPr lang="en-US" sz="2400" b="1" dirty="0" smtClean="0">
                <a:latin typeface="Symbol" charset="2"/>
                <a:cs typeface="Symbol" charset="2"/>
              </a:rPr>
              <a:t>m</a:t>
            </a:r>
            <a:r>
              <a:rPr lang="en-US" sz="2400" b="1" dirty="0" smtClean="0"/>
              <a:t>=0</a:t>
            </a:r>
            <a:r>
              <a:rPr lang="en-US" sz="2400" dirty="0" smtClean="0"/>
              <a:t>. Actually, this convention is followed in the NRG, too.</a:t>
            </a:r>
            <a:endParaRPr lang="en-US" sz="2400" dirty="0"/>
          </a:p>
        </p:txBody>
      </p:sp>
    </p:spTree>
    <p:extLst>
      <p:ext uri="{BB962C8B-B14F-4D97-AF65-F5344CB8AC3E}">
        <p14:creationId xmlns:p14="http://schemas.microsoft.com/office/powerpoint/2010/main" val="4242538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371475"/>
            <a:ext cx="8877300"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6853" name="Text Box 5"/>
          <p:cNvSpPr txBox="1">
            <a:spLocks noChangeArrowheads="1"/>
          </p:cNvSpPr>
          <p:nvPr/>
        </p:nvSpPr>
        <p:spPr bwMode="auto">
          <a:xfrm>
            <a:off x="2743200" y="3886200"/>
            <a:ext cx="472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sl-SI" sz="2000">
                <a:cs typeface="+mn-cs"/>
              </a:rPr>
              <a:t>Optimistic error bars</a:t>
            </a:r>
            <a:endParaRPr lang="en-US" sz="2000">
              <a:cs typeface="+mn-cs"/>
            </a:endParaRPr>
          </a:p>
        </p:txBody>
      </p:sp>
      <p:sp>
        <p:nvSpPr>
          <p:cNvPr id="206854" name="Text Box 6"/>
          <p:cNvSpPr txBox="1">
            <a:spLocks noChangeArrowheads="1"/>
          </p:cNvSpPr>
          <p:nvPr/>
        </p:nvSpPr>
        <p:spPr bwMode="auto">
          <a:xfrm>
            <a:off x="2133600" y="2286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sl-SI" sz="2400">
                <a:solidFill>
                  <a:srgbClr val="FF3300"/>
                </a:solidFill>
                <a:cs typeface="+mn-cs"/>
              </a:rPr>
              <a:t>The correct result is obtained in the </a:t>
            </a:r>
            <a:r>
              <a:rPr lang="sl-SI" sz="2400">
                <a:solidFill>
                  <a:srgbClr val="FF3300"/>
                </a:solidFill>
                <a:latin typeface="Symbol" charset="0"/>
                <a:cs typeface="+mn-cs"/>
              </a:rPr>
              <a:t>a</a:t>
            </a:r>
            <a:r>
              <a:rPr lang="sl-SI" sz="2400">
                <a:solidFill>
                  <a:srgbClr val="FF3300"/>
                </a:solidFill>
                <a:cs typeface="Arial" charset="0"/>
              </a:rPr>
              <a:t>→</a:t>
            </a:r>
            <a:r>
              <a:rPr lang="en-US" sz="2400">
                <a:solidFill>
                  <a:srgbClr val="FF3300"/>
                </a:solidFill>
                <a:cs typeface="+mn-cs"/>
              </a:rPr>
              <a:t>0</a:t>
            </a:r>
            <a:r>
              <a:rPr lang="sl-SI" sz="2400">
                <a:solidFill>
                  <a:srgbClr val="FF3300"/>
                </a:solidFill>
                <a:cs typeface="+mn-cs"/>
              </a:rPr>
              <a:t> limit!</a:t>
            </a:r>
            <a:endParaRPr lang="en-US" sz="2400">
              <a:solidFill>
                <a:srgbClr val="FF3300"/>
              </a:solidFill>
              <a:cs typeface="+mn-cs"/>
            </a:endParaRPr>
          </a:p>
        </p:txBody>
      </p:sp>
    </p:spTree>
    <p:extLst>
      <p:ext uri="{BB962C8B-B14F-4D97-AF65-F5344CB8AC3E}">
        <p14:creationId xmlns:p14="http://schemas.microsoft.com/office/powerpoint/2010/main" val="230310754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42888"/>
            <a:ext cx="8915400" cy="637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7877" name="Text Box 5"/>
          <p:cNvSpPr txBox="1">
            <a:spLocks noChangeArrowheads="1"/>
          </p:cNvSpPr>
          <p:nvPr/>
        </p:nvSpPr>
        <p:spPr bwMode="auto">
          <a:xfrm>
            <a:off x="5029200" y="4572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sl-SI" sz="2400"/>
              <a:t>NRG</a:t>
            </a:r>
            <a:endParaRPr lang="en-US" sz="2400"/>
          </a:p>
        </p:txBody>
      </p:sp>
      <p:sp>
        <p:nvSpPr>
          <p:cNvPr id="207878" name="Line 6"/>
          <p:cNvSpPr>
            <a:spLocks noChangeShapeType="1"/>
          </p:cNvSpPr>
          <p:nvPr/>
        </p:nvSpPr>
        <p:spPr bwMode="auto">
          <a:xfrm>
            <a:off x="6019800" y="4572000"/>
            <a:ext cx="0" cy="533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7879" name="Text Box 7"/>
          <p:cNvSpPr txBox="1">
            <a:spLocks noChangeArrowheads="1"/>
          </p:cNvSpPr>
          <p:nvPr/>
        </p:nvSpPr>
        <p:spPr bwMode="auto">
          <a:xfrm>
            <a:off x="4419600" y="3305175"/>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sl-SI" sz="2400">
                <a:solidFill>
                  <a:schemeClr val="hlink"/>
                </a:solidFill>
              </a:rPr>
              <a:t>Agreement within error bars!</a:t>
            </a:r>
            <a:endParaRPr lang="en-US" sz="2400">
              <a:solidFill>
                <a:schemeClr val="hlink"/>
              </a:solidFill>
            </a:endParaRPr>
          </a:p>
        </p:txBody>
      </p:sp>
    </p:spTree>
    <p:extLst>
      <p:ext uri="{BB962C8B-B14F-4D97-AF65-F5344CB8AC3E}">
        <p14:creationId xmlns:p14="http://schemas.microsoft.com/office/powerpoint/2010/main" val="34532501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53641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71363" name="Text Box 3"/>
          <p:cNvSpPr txBox="1">
            <a:spLocks noChangeArrowheads="1"/>
          </p:cNvSpPr>
          <p:nvPr/>
        </p:nvSpPr>
        <p:spPr bwMode="auto">
          <a:xfrm>
            <a:off x="6629400" y="1447800"/>
            <a:ext cx="25146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r">
              <a:spcBef>
                <a:spcPct val="50000"/>
              </a:spcBef>
            </a:pPr>
            <a:r>
              <a:rPr lang="sl-SI"/>
              <a:t>Experimental results</a:t>
            </a:r>
            <a:br>
              <a:rPr lang="sl-SI"/>
            </a:br>
            <a:r>
              <a:rPr lang="sl-SI"/>
              <a:t>for Ti adatoms:</a:t>
            </a:r>
          </a:p>
          <a:p>
            <a:pPr algn="r">
              <a:spcBef>
                <a:spcPct val="50000"/>
              </a:spcBef>
            </a:pPr>
            <a:r>
              <a:rPr lang="en-US"/>
              <a:t>F. Otte et al., </a:t>
            </a:r>
            <a:r>
              <a:rPr lang="sl-SI"/>
              <a:t/>
            </a:r>
            <a:br>
              <a:rPr lang="sl-SI"/>
            </a:br>
            <a:r>
              <a:rPr lang="en-US"/>
              <a:t>Nature Physics </a:t>
            </a:r>
            <a:r>
              <a:rPr lang="en-US" b="1"/>
              <a:t>4</a:t>
            </a:r>
            <a:r>
              <a:rPr lang="en-US"/>
              <a:t>, </a:t>
            </a:r>
            <a:r>
              <a:rPr lang="sl-SI"/>
              <a:t/>
            </a:r>
            <a:br>
              <a:rPr lang="sl-SI"/>
            </a:br>
            <a:r>
              <a:rPr lang="en-US"/>
              <a:t>847 (2008)</a:t>
            </a:r>
          </a:p>
        </p:txBody>
      </p:sp>
      <p:sp>
        <p:nvSpPr>
          <p:cNvPr id="271364" name="Oval 4"/>
          <p:cNvSpPr>
            <a:spLocks noChangeArrowheads="1"/>
          </p:cNvSpPr>
          <p:nvPr/>
        </p:nvSpPr>
        <p:spPr bwMode="auto">
          <a:xfrm>
            <a:off x="6629400" y="16002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65" name="Line 5"/>
          <p:cNvSpPr>
            <a:spLocks noChangeShapeType="1"/>
          </p:cNvSpPr>
          <p:nvPr/>
        </p:nvSpPr>
        <p:spPr bwMode="auto">
          <a:xfrm>
            <a:off x="6553200" y="3657600"/>
            <a:ext cx="3810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1366" name="Text Box 6"/>
          <p:cNvSpPr txBox="1">
            <a:spLocks noChangeArrowheads="1"/>
          </p:cNvSpPr>
          <p:nvPr/>
        </p:nvSpPr>
        <p:spPr bwMode="auto">
          <a:xfrm>
            <a:off x="7070725" y="3541713"/>
            <a:ext cx="183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sl-SI"/>
              <a:t>NRG calculation</a:t>
            </a:r>
            <a:endParaRPr lang="en-US"/>
          </a:p>
        </p:txBody>
      </p:sp>
      <p:sp>
        <p:nvSpPr>
          <p:cNvPr id="271367" name="Text Box 7"/>
          <p:cNvSpPr txBox="1">
            <a:spLocks noChangeArrowheads="1"/>
          </p:cNvSpPr>
          <p:nvPr/>
        </p:nvSpPr>
        <p:spPr bwMode="auto">
          <a:xfrm>
            <a:off x="6858000" y="63246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sl-SI"/>
              <a:t>R. Ž., submitted</a:t>
            </a:r>
            <a:endParaRPr lang="en-US"/>
          </a:p>
        </p:txBody>
      </p:sp>
      <p:sp>
        <p:nvSpPr>
          <p:cNvPr id="271368" name="Text Box 8"/>
          <p:cNvSpPr txBox="1">
            <a:spLocks noChangeArrowheads="1"/>
          </p:cNvSpPr>
          <p:nvPr/>
        </p:nvSpPr>
        <p:spPr bwMode="auto">
          <a:xfrm>
            <a:off x="7391400" y="2286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t>B=7 T</a:t>
            </a:r>
          </a:p>
        </p:txBody>
      </p:sp>
    </p:spTree>
    <p:extLst>
      <p:ext uri="{BB962C8B-B14F-4D97-AF65-F5344CB8AC3E}">
        <p14:creationId xmlns:p14="http://schemas.microsoft.com/office/powerpoint/2010/main" val="243611271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Kondo model</a:t>
            </a:r>
            <a:endParaRPr lang="en-US" dirty="0"/>
          </a:p>
        </p:txBody>
      </p:sp>
      <p:pic>
        <p:nvPicPr>
          <p:cNvPr id="3" name="Picture 2"/>
          <p:cNvPicPr>
            <a:picLocks noChangeAspect="1"/>
          </p:cNvPicPr>
          <p:nvPr/>
        </p:nvPicPr>
        <p:blipFill>
          <a:blip r:embed="rId2"/>
          <a:stretch>
            <a:fillRect/>
          </a:stretch>
        </p:blipFill>
        <p:spPr>
          <a:xfrm>
            <a:off x="2819400" y="1671627"/>
            <a:ext cx="3492500" cy="406400"/>
          </a:xfrm>
          <a:prstGeom prst="rect">
            <a:avLst/>
          </a:prstGeom>
        </p:spPr>
      </p:pic>
      <p:pic>
        <p:nvPicPr>
          <p:cNvPr id="4" name="Picture 3"/>
          <p:cNvPicPr>
            <a:picLocks noChangeAspect="1"/>
          </p:cNvPicPr>
          <p:nvPr/>
        </p:nvPicPr>
        <p:blipFill>
          <a:blip r:embed="rId3"/>
          <a:stretch>
            <a:fillRect/>
          </a:stretch>
        </p:blipFill>
        <p:spPr>
          <a:xfrm>
            <a:off x="2984500" y="2326723"/>
            <a:ext cx="3162300" cy="533400"/>
          </a:xfrm>
          <a:prstGeom prst="rect">
            <a:avLst/>
          </a:prstGeom>
        </p:spPr>
      </p:pic>
      <p:pic>
        <p:nvPicPr>
          <p:cNvPr id="5" name="Picture 4"/>
          <p:cNvPicPr>
            <a:picLocks noChangeAspect="1"/>
          </p:cNvPicPr>
          <p:nvPr/>
        </p:nvPicPr>
        <p:blipFill>
          <a:blip r:embed="rId4"/>
          <a:stretch>
            <a:fillRect/>
          </a:stretch>
        </p:blipFill>
        <p:spPr>
          <a:xfrm>
            <a:off x="2527300" y="3187700"/>
            <a:ext cx="4089400" cy="482600"/>
          </a:xfrm>
          <a:prstGeom prst="rect">
            <a:avLst/>
          </a:prstGeom>
        </p:spPr>
      </p:pic>
      <p:pic>
        <p:nvPicPr>
          <p:cNvPr id="6" name="Picture 5"/>
          <p:cNvPicPr>
            <a:picLocks noChangeAspect="1"/>
          </p:cNvPicPr>
          <p:nvPr/>
        </p:nvPicPr>
        <p:blipFill>
          <a:blip r:embed="rId5"/>
          <a:stretch>
            <a:fillRect/>
          </a:stretch>
        </p:blipFill>
        <p:spPr>
          <a:xfrm>
            <a:off x="2527300" y="5460490"/>
            <a:ext cx="4356100" cy="1104900"/>
          </a:xfrm>
          <a:prstGeom prst="rect">
            <a:avLst/>
          </a:prstGeom>
        </p:spPr>
      </p:pic>
      <p:pic>
        <p:nvPicPr>
          <p:cNvPr id="7" name="Picture 6"/>
          <p:cNvPicPr>
            <a:picLocks noChangeAspect="1"/>
          </p:cNvPicPr>
          <p:nvPr/>
        </p:nvPicPr>
        <p:blipFill>
          <a:blip r:embed="rId6"/>
          <a:stretch>
            <a:fillRect/>
          </a:stretch>
        </p:blipFill>
        <p:spPr>
          <a:xfrm>
            <a:off x="1955800" y="3858116"/>
            <a:ext cx="5232400" cy="1104900"/>
          </a:xfrm>
          <a:prstGeom prst="rect">
            <a:avLst/>
          </a:prstGeom>
        </p:spPr>
      </p:pic>
      <p:sp>
        <p:nvSpPr>
          <p:cNvPr id="8" name="Rectangle 7"/>
          <p:cNvSpPr/>
          <p:nvPr/>
        </p:nvSpPr>
        <p:spPr>
          <a:xfrm>
            <a:off x="1955800" y="5330983"/>
            <a:ext cx="5496414" cy="1370346"/>
          </a:xfrm>
          <a:prstGeom prst="rect">
            <a:avLst/>
          </a:prstGeom>
          <a:solidFill>
            <a:schemeClr val="accent6">
              <a:alpha val="17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36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1727" y="3422650"/>
            <a:ext cx="6718300" cy="1181100"/>
          </a:xfrm>
          <a:prstGeom prst="rect">
            <a:avLst/>
          </a:prstGeom>
        </p:spPr>
      </p:pic>
      <p:pic>
        <p:nvPicPr>
          <p:cNvPr id="8" name="Picture 7"/>
          <p:cNvPicPr>
            <a:picLocks noChangeAspect="1"/>
          </p:cNvPicPr>
          <p:nvPr/>
        </p:nvPicPr>
        <p:blipFill>
          <a:blip r:embed="rId3"/>
          <a:stretch>
            <a:fillRect/>
          </a:stretch>
        </p:blipFill>
        <p:spPr>
          <a:xfrm>
            <a:off x="601727" y="2285962"/>
            <a:ext cx="3403600" cy="1016000"/>
          </a:xfrm>
          <a:prstGeom prst="rect">
            <a:avLst/>
          </a:prstGeom>
        </p:spPr>
      </p:pic>
      <p:pic>
        <p:nvPicPr>
          <p:cNvPr id="10" name="Picture 9"/>
          <p:cNvPicPr>
            <a:picLocks noChangeAspect="1"/>
          </p:cNvPicPr>
          <p:nvPr/>
        </p:nvPicPr>
        <p:blipFill>
          <a:blip r:embed="rId4"/>
          <a:stretch>
            <a:fillRect/>
          </a:stretch>
        </p:blipFill>
        <p:spPr>
          <a:xfrm>
            <a:off x="601727" y="1334010"/>
            <a:ext cx="4914900" cy="533400"/>
          </a:xfrm>
          <a:prstGeom prst="rect">
            <a:avLst/>
          </a:prstGeom>
        </p:spPr>
      </p:pic>
      <p:pic>
        <p:nvPicPr>
          <p:cNvPr id="11" name="Picture 10"/>
          <p:cNvPicPr>
            <a:picLocks noChangeAspect="1"/>
          </p:cNvPicPr>
          <p:nvPr/>
        </p:nvPicPr>
        <p:blipFill>
          <a:blip r:embed="rId5"/>
          <a:stretch>
            <a:fillRect/>
          </a:stretch>
        </p:blipFill>
        <p:spPr>
          <a:xfrm>
            <a:off x="621093" y="497141"/>
            <a:ext cx="3962400" cy="469900"/>
          </a:xfrm>
          <a:prstGeom prst="rect">
            <a:avLst/>
          </a:prstGeom>
        </p:spPr>
      </p:pic>
      <p:pic>
        <p:nvPicPr>
          <p:cNvPr id="12" name="Picture 11"/>
          <p:cNvPicPr>
            <a:picLocks noChangeAspect="1"/>
          </p:cNvPicPr>
          <p:nvPr/>
        </p:nvPicPr>
        <p:blipFill>
          <a:blip r:embed="rId6"/>
          <a:stretch>
            <a:fillRect/>
          </a:stretch>
        </p:blipFill>
        <p:spPr>
          <a:xfrm>
            <a:off x="673877" y="5367578"/>
            <a:ext cx="3543300" cy="1257300"/>
          </a:xfrm>
          <a:prstGeom prst="rect">
            <a:avLst/>
          </a:prstGeom>
        </p:spPr>
      </p:pic>
      <p:sp>
        <p:nvSpPr>
          <p:cNvPr id="13" name="TextBox 12"/>
          <p:cNvSpPr txBox="1"/>
          <p:nvPr/>
        </p:nvSpPr>
        <p:spPr>
          <a:xfrm>
            <a:off x="367598" y="4603750"/>
            <a:ext cx="4929555" cy="646331"/>
          </a:xfrm>
          <a:prstGeom prst="rect">
            <a:avLst/>
          </a:prstGeom>
          <a:noFill/>
        </p:spPr>
        <p:txBody>
          <a:bodyPr wrap="none" rtlCol="0">
            <a:spAutoFit/>
          </a:bodyPr>
          <a:lstStyle/>
          <a:p>
            <a:r>
              <a:rPr lang="en-US" dirty="0" smtClean="0"/>
              <a:t>Hybridization function: </a:t>
            </a:r>
            <a:r>
              <a:rPr lang="en-US" b="1" dirty="0" smtClean="0"/>
              <a:t>fully</a:t>
            </a:r>
            <a:r>
              <a:rPr lang="en-US" dirty="0" smtClean="0"/>
              <a:t> describes the effect of</a:t>
            </a:r>
          </a:p>
          <a:p>
            <a:r>
              <a:rPr lang="en-US" dirty="0" smtClean="0"/>
              <a:t>the conduction band on the impurity</a:t>
            </a:r>
            <a:endParaRPr lang="en-US" dirty="0"/>
          </a:p>
        </p:txBody>
      </p:sp>
      <p:pic>
        <p:nvPicPr>
          <p:cNvPr id="14" name="Picture 13"/>
          <p:cNvPicPr>
            <a:picLocks noChangeAspect="1"/>
          </p:cNvPicPr>
          <p:nvPr/>
        </p:nvPicPr>
        <p:blipFill>
          <a:blip r:embed="rId7"/>
          <a:stretch>
            <a:fillRect/>
          </a:stretch>
        </p:blipFill>
        <p:spPr>
          <a:xfrm>
            <a:off x="4583493" y="5397785"/>
            <a:ext cx="4495800" cy="1054100"/>
          </a:xfrm>
          <a:prstGeom prst="rect">
            <a:avLst/>
          </a:prstGeom>
        </p:spPr>
      </p:pic>
      <p:sp>
        <p:nvSpPr>
          <p:cNvPr id="15" name="Rectangle 14"/>
          <p:cNvSpPr/>
          <p:nvPr/>
        </p:nvSpPr>
        <p:spPr>
          <a:xfrm>
            <a:off x="4444594" y="5250081"/>
            <a:ext cx="4699406" cy="1357136"/>
          </a:xfrm>
          <a:prstGeom prst="rect">
            <a:avLst/>
          </a:prstGeom>
          <a:solidFill>
            <a:schemeClr val="accent6">
              <a:alpha val="18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6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decomposition</a:t>
            </a:r>
            <a:endParaRPr lang="en-US" dirty="0"/>
          </a:p>
        </p:txBody>
      </p:sp>
      <p:pic>
        <p:nvPicPr>
          <p:cNvPr id="5" name="Picture 4"/>
          <p:cNvPicPr>
            <a:picLocks noChangeAspect="1"/>
          </p:cNvPicPr>
          <p:nvPr/>
        </p:nvPicPr>
        <p:blipFill>
          <a:blip r:embed="rId2"/>
          <a:stretch>
            <a:fillRect/>
          </a:stretch>
        </p:blipFill>
        <p:spPr>
          <a:xfrm>
            <a:off x="469729" y="1417638"/>
            <a:ext cx="3048000" cy="520700"/>
          </a:xfrm>
          <a:prstGeom prst="rect">
            <a:avLst/>
          </a:prstGeom>
        </p:spPr>
      </p:pic>
      <p:pic>
        <p:nvPicPr>
          <p:cNvPr id="6" name="Picture 5"/>
          <p:cNvPicPr>
            <a:picLocks noChangeAspect="1"/>
          </p:cNvPicPr>
          <p:nvPr/>
        </p:nvPicPr>
        <p:blipFill>
          <a:blip r:embed="rId3"/>
          <a:stretch>
            <a:fillRect/>
          </a:stretch>
        </p:blipFill>
        <p:spPr>
          <a:xfrm>
            <a:off x="4821091" y="1417638"/>
            <a:ext cx="3048000" cy="520700"/>
          </a:xfrm>
          <a:prstGeom prst="rect">
            <a:avLst/>
          </a:prstGeom>
        </p:spPr>
      </p:pic>
      <p:pic>
        <p:nvPicPr>
          <p:cNvPr id="8" name="Picture 7"/>
          <p:cNvPicPr>
            <a:picLocks noChangeAspect="1"/>
          </p:cNvPicPr>
          <p:nvPr/>
        </p:nvPicPr>
        <p:blipFill>
          <a:blip r:embed="rId4"/>
          <a:stretch>
            <a:fillRect/>
          </a:stretch>
        </p:blipFill>
        <p:spPr>
          <a:xfrm>
            <a:off x="1778000" y="2018011"/>
            <a:ext cx="5588000" cy="1079500"/>
          </a:xfrm>
          <a:prstGeom prst="rect">
            <a:avLst/>
          </a:prstGeom>
        </p:spPr>
      </p:pic>
      <p:pic>
        <p:nvPicPr>
          <p:cNvPr id="9" name="Picture 8"/>
          <p:cNvPicPr>
            <a:picLocks noChangeAspect="1"/>
          </p:cNvPicPr>
          <p:nvPr/>
        </p:nvPicPr>
        <p:blipFill>
          <a:blip r:embed="rId5"/>
          <a:stretch>
            <a:fillRect/>
          </a:stretch>
        </p:blipFill>
        <p:spPr>
          <a:xfrm>
            <a:off x="1018274" y="3255621"/>
            <a:ext cx="7226300" cy="520700"/>
          </a:xfrm>
          <a:prstGeom prst="rect">
            <a:avLst/>
          </a:prstGeom>
        </p:spPr>
      </p:pic>
      <p:sp>
        <p:nvSpPr>
          <p:cNvPr id="10" name="TextBox 9"/>
          <p:cNvSpPr txBox="1"/>
          <p:nvPr/>
        </p:nvSpPr>
        <p:spPr>
          <a:xfrm>
            <a:off x="2003214" y="3776321"/>
            <a:ext cx="7041949" cy="369332"/>
          </a:xfrm>
          <a:prstGeom prst="rect">
            <a:avLst/>
          </a:prstGeom>
          <a:noFill/>
        </p:spPr>
        <p:txBody>
          <a:bodyPr wrap="square" rtlCol="0">
            <a:spAutoFit/>
          </a:bodyPr>
          <a:lstStyle/>
          <a:p>
            <a:pPr algn="r"/>
            <a:r>
              <a:rPr lang="en-US" dirty="0" smtClean="0">
                <a:latin typeface="Symbol" charset="2"/>
                <a:cs typeface="Symbol" charset="2"/>
              </a:rPr>
              <a:t>e</a:t>
            </a:r>
            <a:r>
              <a:rPr lang="en-US" dirty="0" smtClean="0"/>
              <a:t>=+1 if A and B are </a:t>
            </a:r>
            <a:r>
              <a:rPr lang="en-US" dirty="0" err="1" smtClean="0"/>
              <a:t>fermionic</a:t>
            </a:r>
            <a:r>
              <a:rPr lang="en-US" dirty="0" smtClean="0"/>
              <a:t>, otherwise </a:t>
            </a:r>
            <a:r>
              <a:rPr lang="en-US" dirty="0" smtClean="0">
                <a:latin typeface="Symbol" charset="2"/>
                <a:cs typeface="Symbol" charset="2"/>
              </a:rPr>
              <a:t>e</a:t>
            </a:r>
            <a:r>
              <a:rPr lang="en-US" dirty="0" smtClean="0"/>
              <a:t>=-1.</a:t>
            </a:r>
            <a:endParaRPr lang="en-US" dirty="0"/>
          </a:p>
        </p:txBody>
      </p:sp>
      <p:pic>
        <p:nvPicPr>
          <p:cNvPr id="11" name="Picture 10"/>
          <p:cNvPicPr>
            <a:picLocks noChangeAspect="1"/>
          </p:cNvPicPr>
          <p:nvPr/>
        </p:nvPicPr>
        <p:blipFill>
          <a:blip r:embed="rId6"/>
          <a:stretch>
            <a:fillRect/>
          </a:stretch>
        </p:blipFill>
        <p:spPr>
          <a:xfrm>
            <a:off x="231349" y="4279349"/>
            <a:ext cx="5207000" cy="1079500"/>
          </a:xfrm>
          <a:prstGeom prst="rect">
            <a:avLst/>
          </a:prstGeom>
        </p:spPr>
      </p:pic>
      <p:pic>
        <p:nvPicPr>
          <p:cNvPr id="12" name="Picture 11"/>
          <p:cNvPicPr>
            <a:picLocks noChangeAspect="1"/>
          </p:cNvPicPr>
          <p:nvPr/>
        </p:nvPicPr>
        <p:blipFill>
          <a:blip r:embed="rId7"/>
          <a:stretch>
            <a:fillRect/>
          </a:stretch>
        </p:blipFill>
        <p:spPr>
          <a:xfrm>
            <a:off x="231349" y="5448300"/>
            <a:ext cx="6807200" cy="939800"/>
          </a:xfrm>
          <a:prstGeom prst="rect">
            <a:avLst/>
          </a:prstGeom>
        </p:spPr>
      </p:pic>
      <p:sp>
        <p:nvSpPr>
          <p:cNvPr id="3" name="TextBox 2"/>
          <p:cNvSpPr txBox="1"/>
          <p:nvPr/>
        </p:nvSpPr>
        <p:spPr>
          <a:xfrm>
            <a:off x="5096245" y="5615078"/>
            <a:ext cx="342286" cy="523220"/>
          </a:xfrm>
          <a:prstGeom prst="rect">
            <a:avLst/>
          </a:prstGeom>
          <a:noFill/>
        </p:spPr>
        <p:txBody>
          <a:bodyPr wrap="none" rtlCol="0">
            <a:spAutoFit/>
          </a:bodyPr>
          <a:lstStyle/>
          <a:p>
            <a:r>
              <a:rPr lang="en-US" sz="2800" dirty="0">
                <a:latin typeface="Symbol" charset="2"/>
                <a:cs typeface="Symbol" charset="2"/>
              </a:rPr>
              <a:t>e</a:t>
            </a:r>
          </a:p>
        </p:txBody>
      </p:sp>
      <p:sp>
        <p:nvSpPr>
          <p:cNvPr id="4" name="TextBox 3"/>
          <p:cNvSpPr txBox="1"/>
          <p:nvPr/>
        </p:nvSpPr>
        <p:spPr>
          <a:xfrm>
            <a:off x="6031949" y="4612383"/>
            <a:ext cx="2380054" cy="369332"/>
          </a:xfrm>
          <a:prstGeom prst="rect">
            <a:avLst/>
          </a:prstGeom>
          <a:noFill/>
        </p:spPr>
        <p:txBody>
          <a:bodyPr wrap="none" rtlCol="0">
            <a:spAutoFit/>
          </a:bodyPr>
          <a:lstStyle/>
          <a:p>
            <a:r>
              <a:rPr lang="en-US" dirty="0" smtClean="0">
                <a:solidFill>
                  <a:schemeClr val="accent4"/>
                </a:solidFill>
              </a:rPr>
              <a:t>spectral representation</a:t>
            </a:r>
            <a:endParaRPr lang="en-US" dirty="0">
              <a:solidFill>
                <a:schemeClr val="accent4"/>
              </a:solidFill>
            </a:endParaRPr>
          </a:p>
        </p:txBody>
      </p:sp>
      <p:sp>
        <p:nvSpPr>
          <p:cNvPr id="7" name="TextBox 6"/>
          <p:cNvSpPr txBox="1"/>
          <p:nvPr/>
        </p:nvSpPr>
        <p:spPr>
          <a:xfrm>
            <a:off x="7318542" y="5765477"/>
            <a:ext cx="1764425" cy="369332"/>
          </a:xfrm>
          <a:prstGeom prst="rect">
            <a:avLst/>
          </a:prstGeom>
          <a:noFill/>
        </p:spPr>
        <p:txBody>
          <a:bodyPr wrap="none" rtlCol="0">
            <a:spAutoFit/>
          </a:bodyPr>
          <a:lstStyle/>
          <a:p>
            <a:r>
              <a:rPr lang="en-US" dirty="0" smtClean="0">
                <a:solidFill>
                  <a:srgbClr val="8064A2"/>
                </a:solidFill>
              </a:rPr>
              <a:t>spectral function</a:t>
            </a:r>
            <a:endParaRPr lang="en-US" dirty="0">
              <a:solidFill>
                <a:srgbClr val="8064A2"/>
              </a:solidFill>
            </a:endParaRPr>
          </a:p>
        </p:txBody>
      </p:sp>
    </p:spTree>
    <p:extLst>
      <p:ext uri="{BB962C8B-B14F-4D97-AF65-F5344CB8AC3E}">
        <p14:creationId xmlns:p14="http://schemas.microsoft.com/office/powerpoint/2010/main" val="358112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1766"/>
            <a:ext cx="9144000" cy="706322"/>
          </a:xfrm>
          <a:prstGeom prst="rect">
            <a:avLst/>
          </a:prstGeom>
        </p:spPr>
      </p:pic>
      <p:pic>
        <p:nvPicPr>
          <p:cNvPr id="3" name="Picture 2"/>
          <p:cNvPicPr>
            <a:picLocks noChangeAspect="1"/>
          </p:cNvPicPr>
          <p:nvPr/>
        </p:nvPicPr>
        <p:blipFill>
          <a:blip r:embed="rId3"/>
          <a:stretch>
            <a:fillRect/>
          </a:stretch>
        </p:blipFill>
        <p:spPr>
          <a:xfrm>
            <a:off x="812800" y="1474434"/>
            <a:ext cx="7505700" cy="533400"/>
          </a:xfrm>
          <a:prstGeom prst="rect">
            <a:avLst/>
          </a:prstGeom>
        </p:spPr>
      </p:pic>
      <p:pic>
        <p:nvPicPr>
          <p:cNvPr id="4" name="Picture 3"/>
          <p:cNvPicPr>
            <a:picLocks noChangeAspect="1"/>
          </p:cNvPicPr>
          <p:nvPr/>
        </p:nvPicPr>
        <p:blipFill>
          <a:blip r:embed="rId4"/>
          <a:stretch>
            <a:fillRect/>
          </a:stretch>
        </p:blipFill>
        <p:spPr>
          <a:xfrm>
            <a:off x="812800" y="2506538"/>
            <a:ext cx="5232400" cy="508000"/>
          </a:xfrm>
          <a:prstGeom prst="rect">
            <a:avLst/>
          </a:prstGeom>
        </p:spPr>
      </p:pic>
      <p:pic>
        <p:nvPicPr>
          <p:cNvPr id="6" name="Picture 5"/>
          <p:cNvPicPr>
            <a:picLocks noChangeAspect="1"/>
          </p:cNvPicPr>
          <p:nvPr/>
        </p:nvPicPr>
        <p:blipFill>
          <a:blip r:embed="rId5"/>
          <a:stretch>
            <a:fillRect/>
          </a:stretch>
        </p:blipFill>
        <p:spPr>
          <a:xfrm>
            <a:off x="1775981" y="3133573"/>
            <a:ext cx="5892800" cy="1079500"/>
          </a:xfrm>
          <a:prstGeom prst="rect">
            <a:avLst/>
          </a:prstGeom>
        </p:spPr>
      </p:pic>
    </p:spTree>
    <p:extLst>
      <p:ext uri="{BB962C8B-B14F-4D97-AF65-F5344CB8AC3E}">
        <p14:creationId xmlns:p14="http://schemas.microsoft.com/office/powerpoint/2010/main" val="3201644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TotalTime>
  <Words>1981</Words>
  <Application>Microsoft Macintosh PowerPoint</Application>
  <PresentationFormat>On-screen Show (4:3)</PresentationFormat>
  <Paragraphs>180</Paragraphs>
  <Slides>63</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Office Theme</vt:lpstr>
      <vt:lpstr>Corel DESIGNER</vt:lpstr>
      <vt:lpstr>Spectral functions in NRG</vt:lpstr>
      <vt:lpstr>Green's functions - review</vt:lpstr>
      <vt:lpstr>PowerPoint Presentation</vt:lpstr>
      <vt:lpstr>Equation of motion</vt:lpstr>
      <vt:lpstr>PowerPoint Presentation</vt:lpstr>
      <vt:lpstr>PowerPoint Presentation</vt:lpstr>
      <vt:lpstr>PowerPoint Presentation</vt:lpstr>
      <vt:lpstr>Spectral decomposition</vt:lpstr>
      <vt:lpstr>PowerPoint Presentation</vt:lpstr>
      <vt:lpstr>PowerPoint Presentation</vt:lpstr>
      <vt:lpstr>Fluctuation-dissipation theorem</vt:lpstr>
      <vt:lpstr>Dynamic quantities: Spectral density</vt:lpstr>
      <vt:lpstr>PowerPoint Presentation</vt:lpstr>
      <vt:lpstr>Patching</vt:lpstr>
      <vt:lpstr>Patching</vt:lpstr>
      <vt:lpstr>Broadening: traditional log-Gaussian</vt:lpstr>
      <vt:lpstr>Broadening: modified log-Gaussian</vt:lpstr>
      <vt:lpstr>PowerPoint Presentation</vt:lpstr>
      <vt:lpstr>PowerPoint Presentation</vt:lpstr>
      <vt:lpstr>Log-Gaussian broadening</vt:lpstr>
      <vt:lpstr>PowerPoint Presentation</vt:lpstr>
      <vt:lpstr>PowerPoint Presentation</vt:lpstr>
      <vt:lpstr>Self-energy trick</vt:lpstr>
      <vt:lpstr>PowerPoint Presentation</vt:lpstr>
      <vt:lpstr>Non-orthodox approach:  analytic continuation usng Padé approximants</vt:lpstr>
      <vt:lpstr>PowerPoint Presentation</vt:lpstr>
      <vt:lpstr>PowerPoint Presentation</vt:lpstr>
      <vt:lpstr>PowerPoint Presentation</vt:lpstr>
      <vt:lpstr>Kramers-Kronig transformation</vt:lpstr>
      <vt:lpstr>PowerPoint Presentation</vt:lpstr>
      <vt:lpstr>PowerPoint Presentation</vt:lpstr>
      <vt:lpstr>PowerPoint Presentation</vt:lpstr>
      <vt:lpstr>PowerPoint Presentation</vt:lpstr>
      <vt:lpstr>PowerPoint Presentation</vt:lpstr>
      <vt:lpstr>PowerPoint Presentation</vt:lpstr>
      <vt:lpstr>Comparison with experiment?</vt:lpstr>
      <vt:lpstr>PowerPoint Presentation</vt:lpstr>
      <vt:lpstr>PowerPoint Presentation</vt:lpstr>
      <vt:lpstr>PowerPoint Presentation</vt:lpstr>
      <vt:lpstr>PowerPoint Presentation</vt:lpstr>
      <vt:lpstr>Density-matrix NRG</vt:lpstr>
      <vt:lpstr>PowerPoint Presentation</vt:lpstr>
      <vt:lpstr>PowerPoint Presentation</vt:lpstr>
      <vt:lpstr>PowerPoint Presentation</vt:lpstr>
      <vt:lpstr>Construction of the complete basis set</vt:lpstr>
      <vt:lpstr>PowerPoint Presentation</vt:lpstr>
      <vt:lpstr>PowerPoint Presentation</vt:lpstr>
      <vt:lpstr>PowerPoint Presentation</vt:lpstr>
      <vt:lpstr>CFS vs. FDM vs. DMNRG</vt:lpstr>
      <vt:lpstr>PowerPoint Presentation</vt:lpstr>
      <vt:lpstr>Average + confidence region!</vt:lpstr>
      <vt:lpstr>Effect of the magnetic field:  resonance splitting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Kondo model</vt:lpstr>
    </vt:vector>
  </TitlesOfParts>
  <Company>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Rok Zitko</dc:creator>
  <cp:lastModifiedBy>Rok</cp:lastModifiedBy>
  <cp:revision>111</cp:revision>
  <dcterms:created xsi:type="dcterms:W3CDTF">2013-06-03T12:51:32Z</dcterms:created>
  <dcterms:modified xsi:type="dcterms:W3CDTF">2013-06-11T20:53:35Z</dcterms:modified>
</cp:coreProperties>
</file>